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A6776-5A57-8B24-76E0-A7B2C51B73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7913EE1-AC0F-A9AD-5DCB-3F5AB5094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CA25190-00C7-FAB8-D0BA-14727183D29C}"/>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5781BCB1-3AC8-38BE-1C68-19D3B9419C1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44E6A08-18E0-43CC-D1F7-35168CF04333}"/>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198370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8E9AF-7537-48F2-5535-0F024BFB5BA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02B235F-3469-6273-CCF7-A91F14024AE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EB7620A-7594-3911-CE38-F5BE4BFFE5E8}"/>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71AE9FF2-BC12-DA65-E342-62FC60C7E0E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4390A56-3B54-934F-F4A5-60219620FE29}"/>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99065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EFC1EC-EEAD-C5F7-000B-1D7EB27D049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F036CCC-69EF-D610-7D7A-7ECD4352F56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A23E495-5A3E-2D15-958E-264156F1564A}"/>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08BE3227-6CB2-71C5-9DB0-5AED4DE6712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1E8A471-6A92-CB01-668B-5606A0E1FAF5}"/>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80236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119F9-3F70-D71F-FFC1-1A3B702DCCA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7DC5AB3-11F3-4ED4-846C-58217B262B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450BBE1-992C-E111-6E5D-AD227EDF3E25}"/>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B4A7DEB9-9F52-0807-B298-8C1EE9DCF7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3ADC0A-5185-20AC-4ECD-94EE3D438658}"/>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62556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DAA2B-8898-8B07-119C-4C79849260F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9354BA-CD64-6EB1-00E1-AEAF8A25B5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1F80584-26B4-4DFF-24B5-EE4845A2D992}"/>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D4890B45-8DD1-7342-5893-668B5537C01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2263C09-DCD0-9CFD-4225-E7D4319E9E6C}"/>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2170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CCF2A-B4DC-3A18-9EAC-EA6445CB8D8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1C165CF-ED1F-F079-3F2B-6F571E41BA4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2AB5AAC-8EEF-A676-2046-198B68F59D8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A588B6D8-A048-6355-3FC2-38AF927F7FEB}"/>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6" name="Marcador de pie de página 5">
            <a:extLst>
              <a:ext uri="{FF2B5EF4-FFF2-40B4-BE49-F238E27FC236}">
                <a16:creationId xmlns:a16="http://schemas.microsoft.com/office/drawing/2014/main" id="{D3AB2B55-FEA7-139B-110E-56893183FD0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B4FB444-1223-2465-8D56-2D389C05F04F}"/>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219673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30FD-9531-AF1C-2D45-E2A2E624110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06C4494-C395-06A9-7587-0DD9D252C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BD7AB8A-0602-9D03-50F4-29902C394E7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59F1D58-5D9E-7139-C445-E1297006C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F8474CD-4542-9ADE-FE2F-319920B2B3F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A2E61AB-E1E8-C2FC-E65F-0CFA4ED1A08F}"/>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8" name="Marcador de pie de página 7">
            <a:extLst>
              <a:ext uri="{FF2B5EF4-FFF2-40B4-BE49-F238E27FC236}">
                <a16:creationId xmlns:a16="http://schemas.microsoft.com/office/drawing/2014/main" id="{CECA3A64-7E8F-7A47-AEE9-9F95774782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868E5454-23FB-7414-CF5E-C31C175242F5}"/>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81122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4A280-F5A7-2DD9-2909-2D6DC1946FD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F8DD677-1185-B006-D074-72FE37224344}"/>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4" name="Marcador de pie de página 3">
            <a:extLst>
              <a:ext uri="{FF2B5EF4-FFF2-40B4-BE49-F238E27FC236}">
                <a16:creationId xmlns:a16="http://schemas.microsoft.com/office/drawing/2014/main" id="{E2078BFD-AC59-0598-7CD5-7B17DC7107B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CB0A2C14-F2E3-4846-4DF1-630ABB43CBAF}"/>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185985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0A0C1E6-68AD-CF67-922A-9D706F612827}"/>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3" name="Marcador de pie de página 2">
            <a:extLst>
              <a:ext uri="{FF2B5EF4-FFF2-40B4-BE49-F238E27FC236}">
                <a16:creationId xmlns:a16="http://schemas.microsoft.com/office/drawing/2014/main" id="{492730C4-B8F9-86B4-638E-B67AC4FCD89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2AFCD44-97B0-DDE9-3103-17C2E03B3027}"/>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412345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BC94F-0D0B-EC3D-6985-F22192D60A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26C871B-ABD2-7710-EE62-134FB45EA8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6CD0D55A-9264-EAFA-A03D-30F12B115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91C25C-8254-9C93-BE33-0EA4219370D4}"/>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6" name="Marcador de pie de página 5">
            <a:extLst>
              <a:ext uri="{FF2B5EF4-FFF2-40B4-BE49-F238E27FC236}">
                <a16:creationId xmlns:a16="http://schemas.microsoft.com/office/drawing/2014/main" id="{13BA19C9-87C0-E610-11B8-B5312D9CB8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3697B93-D2AB-00D0-3DAC-61B4BAE1457C}"/>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9222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070BF-A45B-F769-D7D0-E9DD3CCF07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8E7FD80-741D-814B-FAAA-5B9078502A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4B32AB9E-B960-8265-3AE9-D49C82155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FB02A17-4A9C-6C81-3B33-1E3CB2BEC206}"/>
              </a:ext>
            </a:extLst>
          </p:cNvPr>
          <p:cNvSpPr>
            <a:spLocks noGrp="1"/>
          </p:cNvSpPr>
          <p:nvPr>
            <p:ph type="dt" sz="half" idx="10"/>
          </p:nvPr>
        </p:nvSpPr>
        <p:spPr/>
        <p:txBody>
          <a:bodyPr/>
          <a:lstStyle/>
          <a:p>
            <a:fld id="{EF42C847-EDF6-4E27-88C9-9F931777ED55}" type="datetimeFigureOut">
              <a:rPr lang="es-MX" smtClean="0"/>
              <a:t>01/04/2025</a:t>
            </a:fld>
            <a:endParaRPr lang="es-MX"/>
          </a:p>
        </p:txBody>
      </p:sp>
      <p:sp>
        <p:nvSpPr>
          <p:cNvPr id="6" name="Marcador de pie de página 5">
            <a:extLst>
              <a:ext uri="{FF2B5EF4-FFF2-40B4-BE49-F238E27FC236}">
                <a16:creationId xmlns:a16="http://schemas.microsoft.com/office/drawing/2014/main" id="{1F8DC997-DBED-D8D1-367B-0662E16B805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2E11275-E24F-D586-3E87-D77BB58FD8DE}"/>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290813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19340FC-F83A-98DA-C009-B7817A9B4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8A32ED4-6EFE-287C-7DFE-32B553D254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61A1ACB-6C1A-B1AF-4346-1FC727B7C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42C847-EDF6-4E27-88C9-9F931777ED55}" type="datetimeFigureOut">
              <a:rPr lang="es-MX" smtClean="0"/>
              <a:t>01/04/2025</a:t>
            </a:fld>
            <a:endParaRPr lang="es-MX"/>
          </a:p>
        </p:txBody>
      </p:sp>
      <p:sp>
        <p:nvSpPr>
          <p:cNvPr id="5" name="Marcador de pie de página 4">
            <a:extLst>
              <a:ext uri="{FF2B5EF4-FFF2-40B4-BE49-F238E27FC236}">
                <a16:creationId xmlns:a16="http://schemas.microsoft.com/office/drawing/2014/main" id="{BF589FF7-E1AB-C68A-E53B-36C6FFC48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44E90906-F00D-829D-1C8D-D1628EA8E4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31BE2E-1F17-4820-B0A3-BB0BAC5EFC62}" type="slidenum">
              <a:rPr lang="es-MX" smtClean="0"/>
              <a:t>‹Nº›</a:t>
            </a:fld>
            <a:endParaRPr lang="es-MX"/>
          </a:p>
        </p:txBody>
      </p:sp>
    </p:spTree>
    <p:extLst>
      <p:ext uri="{BB962C8B-B14F-4D97-AF65-F5344CB8AC3E}">
        <p14:creationId xmlns:p14="http://schemas.microsoft.com/office/powerpoint/2010/main" val="123518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hyperlink" Target="https://www.coursera.org/learn/proceso-de-datos-sucios-a-datos-limpios/supplement/8FBgn/como-agregar-destrezas-profesionales-a-tu-curriculu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oursera.org/learn/completa-un-caso-practico/supplement/7PGIT/caso-practico-1-como-lograr-el-exito-rapido-de-un-negocio-de-bicicletas" TargetMode="External"/><Relationship Id="rId2" Type="http://schemas.openxmlformats.org/officeDocument/2006/relationships/hyperlink" Target="https://www.coursera.org/learn/completa-un-caso-practico/supplement/bY66y/detalles-de-la-pista-1" TargetMode="External"/><Relationship Id="rId1" Type="http://schemas.openxmlformats.org/officeDocument/2006/relationships/slideLayout" Target="../slideLayouts/slideLayout2.xml"/><Relationship Id="rId4" Type="http://schemas.openxmlformats.org/officeDocument/2006/relationships/hyperlink" Target="https://www.coursera.org/learn/completa-un-caso-practico/supplement/ZsmDD/caso-practico-2-como-puede-hacer-una-empresa-de-bienestar-para-tomar-decision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coursera.org/learn/completa-un-caso-practico/supplement/vcS93/caso-practico-3-recorre-tu-propio-camino-en-relacion-con-los-casos-practicos" TargetMode="External"/><Relationship Id="rId2" Type="http://schemas.openxmlformats.org/officeDocument/2006/relationships/hyperlink" Target="https://www.coursera.org/learn/completa-un-caso-practico/item/zbwbs" TargetMode="External"/><Relationship Id="rId1" Type="http://schemas.openxmlformats.org/officeDocument/2006/relationships/slideLayout" Target="../slideLayouts/slideLayout2.xml"/><Relationship Id="rId5" Type="http://schemas.openxmlformats.org/officeDocument/2006/relationships/hyperlink" Target="https://www.coursera.org/learn/preparar-datos-para-la-exploracion/supplement/8yrhM/explorar-conjuntos-de-datos-publicos" TargetMode="External"/><Relationship Id="rId4" Type="http://schemas.openxmlformats.org/officeDocument/2006/relationships/hyperlink" Target="https://www.coursera.org/learn/completa-un-caso-practico/item/ZQGD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hyperlink" Target="https://support.google.com/sites/answer/9068867" TargetMode="External"/><Relationship Id="rId3" Type="http://schemas.openxmlformats.org/officeDocument/2006/relationships/hyperlink" Target="https://towardsdatascience.com/kaggle-kernels-for-beginners-a-step-by-step-guide-3db6b1cd7606" TargetMode="External"/><Relationship Id="rId7" Type="http://schemas.openxmlformats.org/officeDocument/2006/relationships/hyperlink" Target="https://support.google.com/sites/answer/6372880" TargetMode="External"/><Relationship Id="rId2" Type="http://schemas.openxmlformats.org/officeDocument/2006/relationships/hyperlink" Target="https://medium.com/tunapanda-institute/8-steps-to-publish-your-portfolio-on-github-9d6e6e3d2e84" TargetMode="External"/><Relationship Id="rId1" Type="http://schemas.openxmlformats.org/officeDocument/2006/relationships/slideLayout" Target="../slideLayouts/slideLayout2.xml"/><Relationship Id="rId6" Type="http://schemas.openxmlformats.org/officeDocument/2006/relationships/hyperlink" Target="https://wordpress.com/learn/get-published/" TargetMode="External"/><Relationship Id="rId5" Type="http://schemas.openxmlformats.org/officeDocument/2006/relationships/hyperlink" Target="https://help.medium.com/hc/en-us/articles/115004681607-Getting-started-with-a-Medium-publication" TargetMode="External"/><Relationship Id="rId4" Type="http://schemas.openxmlformats.org/officeDocument/2006/relationships/hyperlink" Target="https://medium.com/analytics-vidhya/publishing-your-first-dataset-on-kaggle-6be8c37e59e8"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2B45E7-1138-8F63-C88F-14B2CA49801B}"/>
              </a:ext>
            </a:extLst>
          </p:cNvPr>
          <p:cNvSpPr>
            <a:spLocks noGrp="1"/>
          </p:cNvSpPr>
          <p:nvPr>
            <p:ph type="ctrTitle"/>
          </p:nvPr>
        </p:nvSpPr>
        <p:spPr>
          <a:xfrm>
            <a:off x="508681" y="2891817"/>
            <a:ext cx="5811436" cy="1944709"/>
          </a:xfrm>
        </p:spPr>
        <p:txBody>
          <a:bodyPr anchor="t">
            <a:normAutofit/>
          </a:bodyPr>
          <a:lstStyle/>
          <a:p>
            <a:pPr algn="l"/>
            <a:r>
              <a:rPr lang="es-MX" sz="2400" b="1" i="0" dirty="0">
                <a:solidFill>
                  <a:srgbClr val="0070C0"/>
                </a:solidFill>
                <a:effectLst/>
                <a:latin typeface="Source Sans Pro" panose="020B0503030403020204" pitchFamily="34" charset="0"/>
              </a:rPr>
              <a:t>Proyecto final del curso de análisis computacional de datos de Google: </a:t>
            </a:r>
            <a:br>
              <a:rPr lang="es-MX" sz="2400" b="1" i="0" dirty="0">
                <a:solidFill>
                  <a:srgbClr val="0070C0"/>
                </a:solidFill>
                <a:effectLst/>
                <a:latin typeface="Source Sans Pro" panose="020B0503030403020204" pitchFamily="34" charset="0"/>
              </a:rPr>
            </a:br>
            <a:r>
              <a:rPr lang="es-MX" sz="2400" b="1" i="0" dirty="0">
                <a:solidFill>
                  <a:srgbClr val="0070C0"/>
                </a:solidFill>
                <a:effectLst/>
                <a:latin typeface="Source Sans Pro" panose="020B0503030403020204" pitchFamily="34" charset="0"/>
              </a:rPr>
              <a:t>Caso práctico</a:t>
            </a:r>
            <a:endParaRPr lang="es-MX" sz="7200" dirty="0">
              <a:solidFill>
                <a:srgbClr val="0070C0"/>
              </a:solidFill>
            </a:endParaRPr>
          </a:p>
        </p:txBody>
      </p:sp>
      <p:grpSp>
        <p:nvGrpSpPr>
          <p:cNvPr id="1035" name="Group 103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036" name="Freeform: Shape 103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Google logo PNG transparent image download, size: 1800x700px">
            <a:extLst>
              <a:ext uri="{FF2B5EF4-FFF2-40B4-BE49-F238E27FC236}">
                <a16:creationId xmlns:a16="http://schemas.microsoft.com/office/drawing/2014/main" id="{456FC0F9-25BD-48D1-F37E-989EEB569F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2" r="6814"/>
          <a:stretch/>
        </p:blipFill>
        <p:spPr bwMode="auto">
          <a:xfrm>
            <a:off x="7299584" y="2891817"/>
            <a:ext cx="4747981" cy="212393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97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A01A7-FAFC-AF0D-6719-9E07F1B2152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6C9F152-C99A-BE48-DF1D-EC0B624DC02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1C0C7E2-298E-CE29-4198-28443000CD45}"/>
              </a:ext>
            </a:extLst>
          </p:cNvPr>
          <p:cNvPicPr>
            <a:picLocks noChangeAspect="1"/>
          </p:cNvPicPr>
          <p:nvPr/>
        </p:nvPicPr>
        <p:blipFill>
          <a:blip r:embed="rId2"/>
          <a:stretch>
            <a:fillRect/>
          </a:stretch>
        </p:blipFill>
        <p:spPr>
          <a:xfrm>
            <a:off x="170623" y="9047"/>
            <a:ext cx="11850754" cy="6839905"/>
          </a:xfrm>
          <a:prstGeom prst="rect">
            <a:avLst/>
          </a:prstGeom>
        </p:spPr>
      </p:pic>
    </p:spTree>
    <p:extLst>
      <p:ext uri="{BB962C8B-B14F-4D97-AF65-F5344CB8AC3E}">
        <p14:creationId xmlns:p14="http://schemas.microsoft.com/office/powerpoint/2010/main" val="89950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1BAFA-502F-EE10-276A-9603C0769F8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5B00EE7-69AC-0FED-6080-4176CEBDE57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5D4143D-48F3-8B92-C11E-8ADF1F97BE3D}"/>
              </a:ext>
            </a:extLst>
          </p:cNvPr>
          <p:cNvPicPr>
            <a:picLocks noChangeAspect="1"/>
          </p:cNvPicPr>
          <p:nvPr/>
        </p:nvPicPr>
        <p:blipFill>
          <a:blip r:embed="rId2"/>
          <a:stretch>
            <a:fillRect/>
          </a:stretch>
        </p:blipFill>
        <p:spPr>
          <a:xfrm>
            <a:off x="308755" y="90021"/>
            <a:ext cx="11574490" cy="6677957"/>
          </a:xfrm>
          <a:prstGeom prst="rect">
            <a:avLst/>
          </a:prstGeom>
        </p:spPr>
      </p:pic>
    </p:spTree>
    <p:extLst>
      <p:ext uri="{BB962C8B-B14F-4D97-AF65-F5344CB8AC3E}">
        <p14:creationId xmlns:p14="http://schemas.microsoft.com/office/powerpoint/2010/main" val="1431558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B8C1-D932-BCFA-7B2F-4B876390577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2B69E31-A9EC-B78B-959E-D7010B6D190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4656119-8098-1134-E7D8-77D358FBA262}"/>
              </a:ext>
            </a:extLst>
          </p:cNvPr>
          <p:cNvPicPr>
            <a:picLocks noChangeAspect="1"/>
          </p:cNvPicPr>
          <p:nvPr/>
        </p:nvPicPr>
        <p:blipFill>
          <a:blip r:embed="rId2"/>
          <a:stretch>
            <a:fillRect/>
          </a:stretch>
        </p:blipFill>
        <p:spPr>
          <a:xfrm>
            <a:off x="275412" y="242443"/>
            <a:ext cx="11641175" cy="6373114"/>
          </a:xfrm>
          <a:prstGeom prst="rect">
            <a:avLst/>
          </a:prstGeom>
        </p:spPr>
      </p:pic>
    </p:spTree>
    <p:extLst>
      <p:ext uri="{BB962C8B-B14F-4D97-AF65-F5344CB8AC3E}">
        <p14:creationId xmlns:p14="http://schemas.microsoft.com/office/powerpoint/2010/main" val="327387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E8B9E94-A00E-EE1C-E210-857415336DFF}"/>
              </a:ext>
            </a:extLst>
          </p:cNvPr>
          <p:cNvPicPr>
            <a:picLocks noChangeAspect="1"/>
          </p:cNvPicPr>
          <p:nvPr/>
        </p:nvPicPr>
        <p:blipFill>
          <a:blip r:embed="rId2"/>
          <a:stretch>
            <a:fillRect/>
          </a:stretch>
        </p:blipFill>
        <p:spPr>
          <a:xfrm>
            <a:off x="432874" y="606249"/>
            <a:ext cx="7648808" cy="2336758"/>
          </a:xfrm>
          <a:prstGeom prst="rect">
            <a:avLst/>
          </a:prstGeom>
        </p:spPr>
      </p:pic>
      <p:pic>
        <p:nvPicPr>
          <p:cNvPr id="9" name="Imagen 8">
            <a:extLst>
              <a:ext uri="{FF2B5EF4-FFF2-40B4-BE49-F238E27FC236}">
                <a16:creationId xmlns:a16="http://schemas.microsoft.com/office/drawing/2014/main" id="{68CEFEC5-2C50-9572-6FC7-A25BC3CE159F}"/>
              </a:ext>
            </a:extLst>
          </p:cNvPr>
          <p:cNvPicPr>
            <a:picLocks noChangeAspect="1"/>
          </p:cNvPicPr>
          <p:nvPr/>
        </p:nvPicPr>
        <p:blipFill>
          <a:blip r:embed="rId3"/>
          <a:stretch>
            <a:fillRect/>
          </a:stretch>
        </p:blipFill>
        <p:spPr>
          <a:xfrm>
            <a:off x="7519909" y="2748018"/>
            <a:ext cx="4239217" cy="2333951"/>
          </a:xfrm>
          <a:prstGeom prst="rect">
            <a:avLst/>
          </a:prstGeom>
        </p:spPr>
      </p:pic>
      <p:pic>
        <p:nvPicPr>
          <p:cNvPr id="11" name="Imagen 10">
            <a:extLst>
              <a:ext uri="{FF2B5EF4-FFF2-40B4-BE49-F238E27FC236}">
                <a16:creationId xmlns:a16="http://schemas.microsoft.com/office/drawing/2014/main" id="{52A9C479-94F5-6A68-CFA5-9EE5CDEC8ABC}"/>
              </a:ext>
            </a:extLst>
          </p:cNvPr>
          <p:cNvPicPr>
            <a:picLocks noChangeAspect="1"/>
          </p:cNvPicPr>
          <p:nvPr/>
        </p:nvPicPr>
        <p:blipFill>
          <a:blip r:embed="rId4"/>
          <a:stretch>
            <a:fillRect/>
          </a:stretch>
        </p:blipFill>
        <p:spPr>
          <a:xfrm>
            <a:off x="297931" y="4452517"/>
            <a:ext cx="6923140" cy="1799234"/>
          </a:xfrm>
          <a:prstGeom prst="rect">
            <a:avLst/>
          </a:prstGeom>
        </p:spPr>
      </p:pic>
    </p:spTree>
    <p:extLst>
      <p:ext uri="{BB962C8B-B14F-4D97-AF65-F5344CB8AC3E}">
        <p14:creationId xmlns:p14="http://schemas.microsoft.com/office/powerpoint/2010/main" val="1322795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DC79B9-3B36-36BB-079C-8BBFC6E3E730}"/>
              </a:ext>
            </a:extLst>
          </p:cNvPr>
          <p:cNvSpPr>
            <a:spLocks noGrp="1"/>
          </p:cNvSpPr>
          <p:nvPr>
            <p:ph idx="1"/>
          </p:nvPr>
        </p:nvSpPr>
        <p:spPr>
          <a:xfrm>
            <a:off x="1302123" y="717830"/>
            <a:ext cx="9587753" cy="5422340"/>
          </a:xfrm>
        </p:spPr>
        <p:txBody>
          <a:bodyPr>
            <a:normAutofit/>
          </a:bodyPr>
          <a:lstStyle/>
          <a:p>
            <a:pPr marL="0" indent="0" algn="just">
              <a:buNone/>
            </a:pPr>
            <a:r>
              <a:rPr lang="es-MX" sz="2400" b="0" i="0" dirty="0">
                <a:solidFill>
                  <a:srgbClr val="1F1F1F"/>
                </a:solidFill>
                <a:effectLst/>
                <a:latin typeface="Source Sans Pro" panose="020B0503030403020204" pitchFamily="34" charset="0"/>
              </a:rPr>
              <a:t>Los casos prácticos son proyectos de análisis computacional de datos de práctica o ejemplo que puedes crear para tu portfolio. Luego de crear tu portfolio en línea, puedes agregar en tu currículum un enlace que te lleve a él. Tener un portfolio para mostrar quién eres y demostrar tus destrezas te ayudará a destacarte ante posibles empleadores. El caso práctico que completarás en este curso puede ser uno de los ejemplos que agregues a tu portfolio.  </a:t>
            </a:r>
          </a:p>
          <a:p>
            <a:pPr marL="0" indent="0" algn="just">
              <a:buNone/>
            </a:pPr>
            <a:endParaRPr lang="es-MX" b="0" i="0" dirty="0">
              <a:solidFill>
                <a:srgbClr val="1F1F1F"/>
              </a:solidFill>
              <a:effectLst/>
              <a:latin typeface="Source Sans Pro" panose="020B0503030403020204" pitchFamily="34" charset="0"/>
            </a:endParaRPr>
          </a:p>
          <a:p>
            <a:pPr algn="just"/>
            <a:r>
              <a:rPr lang="es-MX" dirty="0">
                <a:solidFill>
                  <a:srgbClr val="1F1F1F"/>
                </a:solidFill>
                <a:latin typeface="Source Sans Pro" panose="020B0503030403020204" pitchFamily="34" charset="0"/>
              </a:rPr>
              <a:t>Sitio WEB</a:t>
            </a:r>
          </a:p>
          <a:p>
            <a:pPr algn="just"/>
            <a:r>
              <a:rPr lang="es-MX" dirty="0" err="1">
                <a:solidFill>
                  <a:srgbClr val="1F1F1F"/>
                </a:solidFill>
                <a:latin typeface="Source Sans Pro" panose="020B0503030403020204" pitchFamily="34" charset="0"/>
              </a:rPr>
              <a:t>Kagle</a:t>
            </a:r>
            <a:endParaRPr lang="es-MX" dirty="0">
              <a:solidFill>
                <a:srgbClr val="1F1F1F"/>
              </a:solidFill>
              <a:latin typeface="Source Sans Pro" panose="020B0503030403020204" pitchFamily="34" charset="0"/>
            </a:endParaRPr>
          </a:p>
          <a:p>
            <a:pPr algn="just"/>
            <a:r>
              <a:rPr lang="es-MX" dirty="0" err="1">
                <a:solidFill>
                  <a:srgbClr val="1F1F1F"/>
                </a:solidFill>
                <a:latin typeface="Source Sans Pro" panose="020B0503030403020204" pitchFamily="34" charset="0"/>
              </a:rPr>
              <a:t>Github</a:t>
            </a:r>
            <a:endParaRPr lang="es-MX" dirty="0">
              <a:solidFill>
                <a:srgbClr val="1F1F1F"/>
              </a:solidFill>
              <a:latin typeface="Source Sans Pro" panose="020B0503030403020204" pitchFamily="34" charset="0"/>
            </a:endParaRPr>
          </a:p>
          <a:p>
            <a:pPr marL="0" indent="0" algn="just">
              <a:buNone/>
            </a:pPr>
            <a:endParaRPr lang="es-MX" dirty="0"/>
          </a:p>
        </p:txBody>
      </p:sp>
    </p:spTree>
    <p:extLst>
      <p:ext uri="{BB962C8B-B14F-4D97-AF65-F5344CB8AC3E}">
        <p14:creationId xmlns:p14="http://schemas.microsoft.com/office/powerpoint/2010/main" val="282113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BE2A26B-B547-2F51-E67E-5A2A29FDC8BA}"/>
              </a:ext>
            </a:extLst>
          </p:cNvPr>
          <p:cNvPicPr>
            <a:picLocks noChangeAspect="1"/>
          </p:cNvPicPr>
          <p:nvPr/>
        </p:nvPicPr>
        <p:blipFill>
          <a:blip r:embed="rId2"/>
          <a:stretch>
            <a:fillRect/>
          </a:stretch>
        </p:blipFill>
        <p:spPr>
          <a:xfrm>
            <a:off x="496156" y="632093"/>
            <a:ext cx="8962711" cy="1391579"/>
          </a:xfrm>
          <a:prstGeom prst="rect">
            <a:avLst/>
          </a:prstGeom>
        </p:spPr>
      </p:pic>
      <p:pic>
        <p:nvPicPr>
          <p:cNvPr id="7" name="Imagen 6">
            <a:extLst>
              <a:ext uri="{FF2B5EF4-FFF2-40B4-BE49-F238E27FC236}">
                <a16:creationId xmlns:a16="http://schemas.microsoft.com/office/drawing/2014/main" id="{B304B9F1-D5D7-E417-1753-77936A4C36F8}"/>
              </a:ext>
            </a:extLst>
          </p:cNvPr>
          <p:cNvPicPr>
            <a:picLocks noChangeAspect="1"/>
          </p:cNvPicPr>
          <p:nvPr/>
        </p:nvPicPr>
        <p:blipFill>
          <a:blip r:embed="rId3"/>
          <a:stretch>
            <a:fillRect/>
          </a:stretch>
        </p:blipFill>
        <p:spPr>
          <a:xfrm>
            <a:off x="496157" y="2641057"/>
            <a:ext cx="8846682" cy="646301"/>
          </a:xfrm>
          <a:prstGeom prst="rect">
            <a:avLst/>
          </a:prstGeom>
        </p:spPr>
      </p:pic>
      <p:pic>
        <p:nvPicPr>
          <p:cNvPr id="9" name="Imagen 8">
            <a:extLst>
              <a:ext uri="{FF2B5EF4-FFF2-40B4-BE49-F238E27FC236}">
                <a16:creationId xmlns:a16="http://schemas.microsoft.com/office/drawing/2014/main" id="{7D4B46A1-EBC8-CC00-A6AD-C92CB9A5F588}"/>
              </a:ext>
            </a:extLst>
          </p:cNvPr>
          <p:cNvPicPr>
            <a:picLocks noChangeAspect="1"/>
          </p:cNvPicPr>
          <p:nvPr/>
        </p:nvPicPr>
        <p:blipFill>
          <a:blip r:embed="rId4"/>
          <a:stretch>
            <a:fillRect/>
          </a:stretch>
        </p:blipFill>
        <p:spPr>
          <a:xfrm>
            <a:off x="496157" y="4172215"/>
            <a:ext cx="8086214" cy="1098324"/>
          </a:xfrm>
          <a:prstGeom prst="rect">
            <a:avLst/>
          </a:prstGeom>
        </p:spPr>
      </p:pic>
    </p:spTree>
    <p:extLst>
      <p:ext uri="{BB962C8B-B14F-4D97-AF65-F5344CB8AC3E}">
        <p14:creationId xmlns:p14="http://schemas.microsoft.com/office/powerpoint/2010/main" val="375491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55D896-DF6A-C7B8-17C7-0FFC2D56593F}"/>
              </a:ext>
            </a:extLst>
          </p:cNvPr>
          <p:cNvSpPr>
            <a:spLocks noGrp="1"/>
          </p:cNvSpPr>
          <p:nvPr>
            <p:ph idx="1"/>
          </p:nvPr>
        </p:nvSpPr>
        <p:spPr>
          <a:xfrm>
            <a:off x="461681" y="467472"/>
            <a:ext cx="11264153" cy="5879540"/>
          </a:xfrm>
        </p:spPr>
        <p:txBody>
          <a:bodyPr>
            <a:normAutofit fontScale="77500" lnSpcReduction="20000"/>
          </a:bodyPr>
          <a:lstStyle/>
          <a:p>
            <a:pPr algn="ctr">
              <a:buNone/>
            </a:pPr>
            <a:r>
              <a:rPr lang="es-MX" b="1" i="0" dirty="0">
                <a:solidFill>
                  <a:srgbClr val="7030A0"/>
                </a:solidFill>
                <a:effectLst/>
                <a:latin typeface="unset"/>
              </a:rPr>
              <a:t>Qué incluir en tu portfolio</a:t>
            </a:r>
          </a:p>
          <a:p>
            <a:pPr algn="ctr">
              <a:buNone/>
            </a:pPr>
            <a:endParaRPr lang="es-MX" b="1" i="0" dirty="0">
              <a:solidFill>
                <a:srgbClr val="7030A0"/>
              </a:solidFill>
              <a:effectLst/>
              <a:latin typeface="Source Sans Pro" panose="020B0503030403020204" pitchFamily="34" charset="0"/>
            </a:endParaRPr>
          </a:p>
          <a:p>
            <a:pPr algn="l">
              <a:buNone/>
            </a:pPr>
            <a:r>
              <a:rPr lang="es-MX" dirty="0">
                <a:solidFill>
                  <a:srgbClr val="1F1F1F"/>
                </a:solidFill>
                <a:latin typeface="Source Sans Pro" panose="020B0503030403020204" pitchFamily="34" charset="0"/>
              </a:rPr>
              <a:t>P</a:t>
            </a:r>
            <a:r>
              <a:rPr lang="es-MX" b="0" i="0" dirty="0">
                <a:solidFill>
                  <a:srgbClr val="1F1F1F"/>
                </a:solidFill>
                <a:effectLst/>
                <a:latin typeface="Source Sans Pro" panose="020B0503030403020204" pitchFamily="34" charset="0"/>
              </a:rPr>
              <a:t>uedes crear un excelente portfolio que represente tus nuevas destrezas y ofrezca información sobre quién eres. Asegúrate de incluir lo siguiente en tu portfolio:</a:t>
            </a:r>
          </a:p>
          <a:p>
            <a:pPr algn="l">
              <a:buFont typeface="Arial" panose="020B0604020202020204" pitchFamily="34" charset="0"/>
              <a:buChar char="•"/>
            </a:pPr>
            <a:r>
              <a:rPr lang="es-MX" b="1" i="0" dirty="0">
                <a:solidFill>
                  <a:srgbClr val="1F1F1F"/>
                </a:solidFill>
                <a:effectLst/>
                <a:latin typeface="unset"/>
              </a:rPr>
              <a:t>Biografía:</a:t>
            </a:r>
            <a:r>
              <a:rPr lang="es-MX" b="0" i="0" dirty="0">
                <a:solidFill>
                  <a:srgbClr val="1F1F1F"/>
                </a:solidFill>
                <a:effectLst/>
                <a:latin typeface="var(--cds-font-family-source-sans-pro)"/>
              </a:rPr>
              <a:t> El enfoque principal de tu portfolio es </a:t>
            </a:r>
            <a:r>
              <a:rPr lang="es-MX" b="0" i="0" dirty="0">
                <a:solidFill>
                  <a:srgbClr val="00B0F0"/>
                </a:solidFill>
                <a:effectLst/>
                <a:latin typeface="var(--cds-font-family-source-sans-pro)"/>
              </a:rPr>
              <a:t>presentarte a ti mismo de manera sólida y memorable.</a:t>
            </a:r>
            <a:r>
              <a:rPr lang="es-MX" b="0" i="0" dirty="0">
                <a:solidFill>
                  <a:srgbClr val="1F1F1F"/>
                </a:solidFill>
                <a:effectLst/>
                <a:latin typeface="var(--cds-font-family-source-sans-pro)"/>
              </a:rPr>
              <a:t> Escribe una introducción concisa y clara sobre ti mismo. El objetivo es </a:t>
            </a:r>
            <a:r>
              <a:rPr lang="es-MX" b="0" i="0" dirty="0">
                <a:solidFill>
                  <a:srgbClr val="00B0F0"/>
                </a:solidFill>
                <a:effectLst/>
                <a:latin typeface="var(--cds-font-family-source-sans-pro)"/>
              </a:rPr>
              <a:t>capturar el interés del público y hacer que quieran conocerte para saber más. </a:t>
            </a:r>
          </a:p>
          <a:p>
            <a:pPr algn="l">
              <a:buFont typeface="Arial" panose="020B0604020202020204" pitchFamily="34" charset="0"/>
              <a:buChar char="•"/>
            </a:pPr>
            <a:r>
              <a:rPr lang="es-MX" b="1" i="0" dirty="0">
                <a:solidFill>
                  <a:srgbClr val="1F1F1F"/>
                </a:solidFill>
                <a:effectLst/>
                <a:latin typeface="unset"/>
              </a:rPr>
              <a:t>Página de contacto:</a:t>
            </a:r>
            <a:r>
              <a:rPr lang="es-MX" b="0" i="0" dirty="0">
                <a:solidFill>
                  <a:srgbClr val="1F1F1F"/>
                </a:solidFill>
                <a:effectLst/>
                <a:latin typeface="var(--cds-font-family-source-sans-pro)"/>
              </a:rPr>
              <a:t> Asegúrate de </a:t>
            </a:r>
            <a:r>
              <a:rPr lang="es-MX" b="0" i="0" dirty="0">
                <a:solidFill>
                  <a:srgbClr val="00B0F0"/>
                </a:solidFill>
                <a:effectLst/>
                <a:latin typeface="var(--cds-font-family-source-sans-pro)"/>
              </a:rPr>
              <a:t>incluir una forma para que otros se comuniquen contigo, ya sea por correo electrónico, llamada telefónica</a:t>
            </a:r>
            <a:r>
              <a:rPr lang="es-MX" b="0" i="0" dirty="0">
                <a:solidFill>
                  <a:srgbClr val="1F1F1F"/>
                </a:solidFill>
                <a:effectLst/>
                <a:latin typeface="var(--cds-font-family-source-sans-pro)"/>
              </a:rPr>
              <a:t> (si te sientes cómodo) o nombres de usuario de redes sociales (especialmente LinkedIn). Es posible que tu sitio web tenga su propio formulario de contacto incorporado si utilizas creadores comunes de sitios web. </a:t>
            </a:r>
          </a:p>
          <a:p>
            <a:pPr algn="l">
              <a:buFont typeface="Arial" panose="020B0604020202020204" pitchFamily="34" charset="0"/>
              <a:buChar char="•"/>
            </a:pPr>
            <a:r>
              <a:rPr lang="es-MX" b="1" i="0" dirty="0">
                <a:solidFill>
                  <a:srgbClr val="1F1F1F"/>
                </a:solidFill>
                <a:effectLst/>
                <a:latin typeface="unset"/>
              </a:rPr>
              <a:t>Currículum:</a:t>
            </a:r>
            <a:r>
              <a:rPr lang="es-MX" b="0" i="0" dirty="0">
                <a:solidFill>
                  <a:srgbClr val="1F1F1F"/>
                </a:solidFill>
                <a:effectLst/>
                <a:latin typeface="var(--cds-font-family-source-sans-pro)"/>
              </a:rPr>
              <a:t> En lecturas anteriores</a:t>
            </a:r>
            <a:r>
              <a:rPr lang="es-MX" b="0" i="0" dirty="0">
                <a:solidFill>
                  <a:srgbClr val="00B0F0"/>
                </a:solidFill>
                <a:effectLst/>
                <a:latin typeface="var(--cds-font-family-source-sans-pro)"/>
              </a:rPr>
              <a:t>,</a:t>
            </a:r>
            <a:r>
              <a:rPr lang="es-MX" b="0" i="0" u="sng" dirty="0">
                <a:solidFill>
                  <a:srgbClr val="00B0F0"/>
                </a:solidFill>
                <a:effectLst/>
                <a:latin typeface="var(--cds-font-family-source-sans-pro)"/>
                <a:hlinkClick r:id="rId2">
                  <a:extLst>
                    <a:ext uri="{A12FA001-AC4F-418D-AE19-62706E023703}">
                      <ahyp:hlinkClr xmlns:ahyp="http://schemas.microsoft.com/office/drawing/2018/hyperlinkcolor" val="tx"/>
                    </a:ext>
                  </a:extLst>
                </a:hlinkClick>
              </a:rPr>
              <a:t> Agregar habilidades profesionales a tu currículum</a:t>
            </a:r>
            <a:r>
              <a:rPr lang="es-MX" b="0" i="0" dirty="0">
                <a:solidFill>
                  <a:srgbClr val="00B0F0"/>
                </a:solidFill>
                <a:effectLst/>
                <a:latin typeface="var(--cds-font-family-source-sans-pro)"/>
              </a:rPr>
              <a:t> y</a:t>
            </a:r>
            <a:r>
              <a:rPr lang="es-MX" b="0" i="0" u="sng" dirty="0">
                <a:solidFill>
                  <a:srgbClr val="00B0F0"/>
                </a:solidFill>
                <a:effectLst/>
                <a:latin typeface="var(--cds-font-family-source-sans-pro)"/>
                <a:hlinkClick r:id="rId2">
                  <a:extLst>
                    <a:ext uri="{A12FA001-AC4F-418D-AE19-62706E023703}">
                      <ahyp:hlinkClr xmlns:ahyp="http://schemas.microsoft.com/office/drawing/2018/hyperlinkcolor" val="tx"/>
                    </a:ext>
                  </a:extLst>
                </a:hlinkClick>
              </a:rPr>
              <a:t> Agregar habilidades interpersonales a tu currículum</a:t>
            </a:r>
            <a:r>
              <a:rPr lang="es-MX" b="0" i="0" dirty="0">
                <a:solidFill>
                  <a:srgbClr val="1F1F1F"/>
                </a:solidFill>
                <a:effectLst/>
                <a:latin typeface="var(--cds-font-family-source-sans-pro)"/>
              </a:rPr>
              <a:t>, aprendiste a elaborar un currículum que refleje tus destrezas y tu experiencia. Asegúrate de incluir un currículum en alguna parte de tu portfolio.</a:t>
            </a:r>
          </a:p>
          <a:p>
            <a:pPr algn="l">
              <a:buFont typeface="Arial" panose="020B0604020202020204" pitchFamily="34" charset="0"/>
              <a:buChar char="•"/>
            </a:pPr>
            <a:r>
              <a:rPr lang="es-MX" b="1" i="0" dirty="0">
                <a:solidFill>
                  <a:srgbClr val="1F1F1F"/>
                </a:solidFill>
                <a:effectLst/>
                <a:latin typeface="unset"/>
              </a:rPr>
              <a:t>Logros:</a:t>
            </a:r>
            <a:r>
              <a:rPr lang="es-MX" b="0" i="0" dirty="0">
                <a:solidFill>
                  <a:srgbClr val="1F1F1F"/>
                </a:solidFill>
                <a:effectLst/>
                <a:latin typeface="var(--cds-font-family-source-sans-pro)"/>
              </a:rPr>
              <a:t> No te encuentras limitado solamente a experiencias pasadas. Se deben incluir todos los </a:t>
            </a:r>
            <a:r>
              <a:rPr lang="es-MX" b="0" i="0" dirty="0">
                <a:solidFill>
                  <a:srgbClr val="00B0F0"/>
                </a:solidFill>
                <a:effectLst/>
                <a:latin typeface="var(--cds-font-family-source-sans-pro)"/>
              </a:rPr>
              <a:t>aspectos presentes destacados relacionados con la carrera que se te ocurran</a:t>
            </a:r>
            <a:r>
              <a:rPr lang="es-MX" b="0" i="0" dirty="0">
                <a:solidFill>
                  <a:srgbClr val="1F1F1F"/>
                </a:solidFill>
                <a:effectLst/>
                <a:latin typeface="var(--cds-font-family-source-sans-pro)"/>
              </a:rPr>
              <a:t>. Puede tratarse de cualquier </a:t>
            </a:r>
            <a:r>
              <a:rPr lang="es-MX" b="0" i="0" dirty="0">
                <a:solidFill>
                  <a:srgbClr val="00B0F0"/>
                </a:solidFill>
                <a:effectLst/>
                <a:latin typeface="var(--cds-font-family-source-sans-pro)"/>
              </a:rPr>
              <a:t>certificación que hayas obtenido, eventos de análisis computacional de datos a los que hayas asistido</a:t>
            </a:r>
            <a:r>
              <a:rPr lang="es-MX" b="0" i="0" dirty="0">
                <a:solidFill>
                  <a:srgbClr val="1F1F1F"/>
                </a:solidFill>
                <a:effectLst/>
                <a:latin typeface="var(--cds-font-family-source-sans-pro)"/>
              </a:rPr>
              <a:t> o incluso publicaciones de blog que hayas publicado.</a:t>
            </a:r>
          </a:p>
          <a:p>
            <a:pPr algn="l">
              <a:buFont typeface="Arial" panose="020B0604020202020204" pitchFamily="34" charset="0"/>
              <a:buChar char="•"/>
            </a:pPr>
            <a:r>
              <a:rPr lang="es-MX" b="1" i="0" dirty="0">
                <a:solidFill>
                  <a:srgbClr val="1F1F1F"/>
                </a:solidFill>
                <a:effectLst/>
                <a:latin typeface="unset"/>
              </a:rPr>
              <a:t>Una imagen tuya (opcional):</a:t>
            </a:r>
            <a:r>
              <a:rPr lang="es-MX" b="0" i="0" dirty="0">
                <a:solidFill>
                  <a:srgbClr val="1F1F1F"/>
                </a:solidFill>
                <a:effectLst/>
                <a:latin typeface="var(--cds-font-family-source-sans-pro)"/>
              </a:rPr>
              <a:t> Agrega un toque personal con una fotografía tuya. Todo lo que necesitas </a:t>
            </a:r>
            <a:r>
              <a:rPr lang="es-MX" b="0" i="0" dirty="0">
                <a:solidFill>
                  <a:srgbClr val="00B0F0"/>
                </a:solidFill>
                <a:effectLst/>
                <a:latin typeface="var(--cds-font-family-source-sans-pro)"/>
              </a:rPr>
              <a:t>es una fotografía simple y clara que te represente bien</a:t>
            </a:r>
            <a:r>
              <a:rPr lang="es-MX" b="0" i="0" dirty="0">
                <a:solidFill>
                  <a:srgbClr val="1F1F1F"/>
                </a:solidFill>
                <a:effectLst/>
                <a:latin typeface="var(--cds-font-family-source-sans-pro)"/>
              </a:rPr>
              <a:t>.</a:t>
            </a:r>
          </a:p>
          <a:p>
            <a:pPr marL="0" indent="0">
              <a:buNone/>
            </a:pPr>
            <a:endParaRPr lang="es-MX" dirty="0"/>
          </a:p>
        </p:txBody>
      </p:sp>
    </p:spTree>
    <p:extLst>
      <p:ext uri="{BB962C8B-B14F-4D97-AF65-F5344CB8AC3E}">
        <p14:creationId xmlns:p14="http://schemas.microsoft.com/office/powerpoint/2010/main" val="81770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9D8EFBD-DB02-47AF-6825-A225B9CE9339}"/>
              </a:ext>
            </a:extLst>
          </p:cNvPr>
          <p:cNvSpPr>
            <a:spLocks noGrp="1"/>
          </p:cNvSpPr>
          <p:nvPr>
            <p:ph idx="1"/>
          </p:nvPr>
        </p:nvSpPr>
        <p:spPr>
          <a:xfrm>
            <a:off x="327212" y="373342"/>
            <a:ext cx="11223812" cy="6229163"/>
          </a:xfrm>
        </p:spPr>
        <p:txBody>
          <a:bodyPr>
            <a:normAutofit fontScale="77500" lnSpcReduction="20000"/>
          </a:bodyPr>
          <a:lstStyle/>
          <a:p>
            <a:pPr algn="ctr">
              <a:buNone/>
            </a:pPr>
            <a:r>
              <a:rPr lang="es-MX" b="1" i="0" dirty="0">
                <a:solidFill>
                  <a:srgbClr val="1F1F1F"/>
                </a:solidFill>
                <a:effectLst/>
                <a:latin typeface="unset"/>
              </a:rPr>
              <a:t>Qué incluir en un caso práctico</a:t>
            </a:r>
          </a:p>
          <a:p>
            <a:pPr algn="ctr">
              <a:buNone/>
            </a:pP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Durante el proceso de entrevista, es muy probable que te enfrentes con la entrevista del caso práctico. En esta entrevista, se te proporcionará un escenario relacionado con el negocio en el que deberás analizar un problema y encontrar la mejor solución. El tiempo que tendrás para resolverlo será limitado, por lo que es mejor estar preparado para cualquier escenario que se te presente. Un excelente caso práctico constará de lo siguiente:</a:t>
            </a:r>
          </a:p>
          <a:p>
            <a:pPr algn="l">
              <a:buFont typeface="Arial" panose="020B0604020202020204" pitchFamily="34" charset="0"/>
              <a:buChar char="•"/>
            </a:pPr>
            <a:r>
              <a:rPr lang="es-MX" b="1" i="0" dirty="0">
                <a:solidFill>
                  <a:srgbClr val="1F1F1F"/>
                </a:solidFill>
                <a:effectLst/>
                <a:latin typeface="unset"/>
              </a:rPr>
              <a:t>Introducción</a:t>
            </a:r>
            <a:r>
              <a:rPr lang="es-MX" b="0" i="0" dirty="0">
                <a:solidFill>
                  <a:srgbClr val="1F1F1F"/>
                </a:solidFill>
                <a:effectLst/>
                <a:latin typeface="var(--cds-font-family-source-sans-pro)"/>
              </a:rPr>
              <a:t>: </a:t>
            </a:r>
            <a:r>
              <a:rPr lang="es-MX" b="0" i="0" dirty="0">
                <a:solidFill>
                  <a:srgbClr val="00B0F0"/>
                </a:solidFill>
                <a:effectLst/>
                <a:latin typeface="var(--cds-font-family-source-sans-pro)"/>
              </a:rPr>
              <a:t>Asegúrate de establecer el propósito del caso práctico</a:t>
            </a:r>
            <a:r>
              <a:rPr lang="es-MX" b="0" i="0" dirty="0">
                <a:solidFill>
                  <a:srgbClr val="1F1F1F"/>
                </a:solidFill>
                <a:effectLst/>
                <a:latin typeface="var(--cds-font-family-source-sans-pro)"/>
              </a:rPr>
              <a:t>. Esto incluye cuál es el escenario y una explicación sobre cómo se relaciona con un obstáculo del mundo real. Siéntete libre de anotar cualquier suposición o teoría que puedas tener dependiendo de la información proporcionada. </a:t>
            </a:r>
          </a:p>
          <a:p>
            <a:pPr algn="l">
              <a:buFont typeface="Arial" panose="020B0604020202020204" pitchFamily="34" charset="0"/>
              <a:buChar char="•"/>
            </a:pPr>
            <a:r>
              <a:rPr lang="es-MX" b="1" i="0" dirty="0">
                <a:solidFill>
                  <a:srgbClr val="1F1F1F"/>
                </a:solidFill>
                <a:effectLst/>
                <a:latin typeface="unset"/>
              </a:rPr>
              <a:t>Problemas:</a:t>
            </a:r>
            <a:r>
              <a:rPr lang="es-MX" b="0" i="0" dirty="0">
                <a:solidFill>
                  <a:srgbClr val="1F1F1F"/>
                </a:solidFill>
                <a:effectLst/>
                <a:latin typeface="var(--cds-font-family-source-sans-pro)"/>
              </a:rPr>
              <a:t> </a:t>
            </a:r>
            <a:r>
              <a:rPr lang="es-MX" b="0" i="0" dirty="0">
                <a:solidFill>
                  <a:srgbClr val="00B0F0"/>
                </a:solidFill>
                <a:effectLst/>
                <a:latin typeface="var(--cds-font-family-source-sans-pro)"/>
              </a:rPr>
              <a:t>Debes identificar cuáles son los principales problemas</a:t>
            </a:r>
            <a:r>
              <a:rPr lang="es-MX" b="0" i="0" dirty="0">
                <a:solidFill>
                  <a:srgbClr val="1F1F1F"/>
                </a:solidFill>
                <a:effectLst/>
                <a:latin typeface="var(--cds-font-family-source-sans-pro)"/>
              </a:rPr>
              <a:t>, explicar cómo analizaste el problema y presentar los hechos que estés usando para respaldar tus resultados.</a:t>
            </a:r>
          </a:p>
          <a:p>
            <a:pPr algn="l">
              <a:buFont typeface="Arial" panose="020B0604020202020204" pitchFamily="34" charset="0"/>
              <a:buChar char="•"/>
            </a:pPr>
            <a:r>
              <a:rPr lang="es-MX" b="1" i="0" dirty="0">
                <a:solidFill>
                  <a:srgbClr val="1F1F1F"/>
                </a:solidFill>
                <a:effectLst/>
                <a:latin typeface="unset"/>
              </a:rPr>
              <a:t>Soluciones:</a:t>
            </a:r>
            <a:r>
              <a:rPr lang="es-MX" b="0" i="0" dirty="0">
                <a:solidFill>
                  <a:srgbClr val="1F1F1F"/>
                </a:solidFill>
                <a:effectLst/>
                <a:latin typeface="var(--cds-font-family-source-sans-pro)"/>
              </a:rPr>
              <a:t> Describe una </a:t>
            </a:r>
            <a:r>
              <a:rPr lang="es-MX" b="0" i="0" dirty="0">
                <a:solidFill>
                  <a:srgbClr val="00B0F0"/>
                </a:solidFill>
                <a:effectLst/>
                <a:latin typeface="var(--cds-font-family-source-sans-pro)"/>
              </a:rPr>
              <a:t>solución que mejoraría el problema </a:t>
            </a:r>
            <a:r>
              <a:rPr lang="es-MX" b="0" i="0" dirty="0">
                <a:solidFill>
                  <a:srgbClr val="1F1F1F"/>
                </a:solidFill>
                <a:effectLst/>
                <a:latin typeface="var(--cds-font-family-source-sans-pro)"/>
              </a:rPr>
              <a:t>y ten en mente algunas alternativas para demostrar que has pensado mucho en el caso práctico. No olvides </a:t>
            </a:r>
            <a:r>
              <a:rPr lang="es-MX" b="0" i="0" dirty="0">
                <a:solidFill>
                  <a:srgbClr val="00B0F0"/>
                </a:solidFill>
                <a:effectLst/>
                <a:latin typeface="var(--cds-font-family-source-sans-pro)"/>
              </a:rPr>
              <a:t>incluir pros y contras para cada solución.</a:t>
            </a:r>
          </a:p>
          <a:p>
            <a:pPr algn="l">
              <a:buFont typeface="Arial" panose="020B0604020202020204" pitchFamily="34" charset="0"/>
              <a:buChar char="•"/>
            </a:pPr>
            <a:r>
              <a:rPr lang="es-MX" b="1" i="0" dirty="0">
                <a:solidFill>
                  <a:srgbClr val="1F1F1F"/>
                </a:solidFill>
                <a:effectLst/>
                <a:latin typeface="unset"/>
              </a:rPr>
              <a:t>Conclusión:</a:t>
            </a:r>
            <a:r>
              <a:rPr lang="es-MX" b="0" i="0" dirty="0">
                <a:solidFill>
                  <a:srgbClr val="1F1F1F"/>
                </a:solidFill>
                <a:effectLst/>
                <a:latin typeface="var(--cds-font-family-source-sans-pro)"/>
              </a:rPr>
              <a:t> Finaliza tu presentación </a:t>
            </a:r>
            <a:r>
              <a:rPr lang="es-MX" b="0" i="0" dirty="0">
                <a:solidFill>
                  <a:srgbClr val="00B0F0"/>
                </a:solidFill>
                <a:effectLst/>
                <a:latin typeface="var(--cds-font-family-source-sans-pro)"/>
              </a:rPr>
              <a:t>resumiendo los puntos clave de todas las soluciones de problemas que realizaste, destacando qué aprendiste de esto.</a:t>
            </a:r>
          </a:p>
          <a:p>
            <a:pPr algn="l">
              <a:buFont typeface="Arial" panose="020B0604020202020204" pitchFamily="34" charset="0"/>
              <a:buChar char="•"/>
            </a:pPr>
            <a:r>
              <a:rPr lang="es-MX" b="1" i="0" dirty="0">
                <a:solidFill>
                  <a:srgbClr val="1F1F1F"/>
                </a:solidFill>
                <a:effectLst/>
                <a:latin typeface="unset"/>
              </a:rPr>
              <a:t>Próximos pasos:</a:t>
            </a:r>
            <a:r>
              <a:rPr lang="es-MX" b="0" i="0" dirty="0">
                <a:solidFill>
                  <a:srgbClr val="1F1F1F"/>
                </a:solidFill>
                <a:effectLst/>
                <a:latin typeface="var(--cds-font-family-source-sans-pro)"/>
              </a:rPr>
              <a:t> Elige la </a:t>
            </a:r>
            <a:r>
              <a:rPr lang="es-MX" b="0" i="0" dirty="0">
                <a:solidFill>
                  <a:srgbClr val="00B0F0"/>
                </a:solidFill>
                <a:effectLst/>
                <a:latin typeface="var(--cds-font-family-source-sans-pro)"/>
              </a:rPr>
              <a:t>mejor solución y propón recomendaciones</a:t>
            </a:r>
            <a:r>
              <a:rPr lang="es-MX" b="0" i="0" dirty="0">
                <a:solidFill>
                  <a:srgbClr val="1F1F1F"/>
                </a:solidFill>
                <a:effectLst/>
                <a:latin typeface="var(--cds-font-family-source-sans-pro)"/>
              </a:rPr>
              <a:t> para que el cliente o la empresa las apliquen. Explica la razón de tu elección y la manera en que esto afectará el escenario de forma positiva. </a:t>
            </a:r>
            <a:r>
              <a:rPr lang="es-MX" b="0" i="0" dirty="0">
                <a:solidFill>
                  <a:srgbClr val="00B0F0"/>
                </a:solidFill>
                <a:effectLst/>
                <a:latin typeface="var(--cds-font-family-source-sans-pro)"/>
              </a:rPr>
              <a:t>Sé específico y explica qué hay que hacer, quién debe hacerlo y cuándo.</a:t>
            </a:r>
          </a:p>
          <a:p>
            <a:pPr marL="0" indent="0">
              <a:buNone/>
            </a:pPr>
            <a:endParaRPr lang="es-MX" dirty="0"/>
          </a:p>
        </p:txBody>
      </p:sp>
    </p:spTree>
    <p:extLst>
      <p:ext uri="{BB962C8B-B14F-4D97-AF65-F5344CB8AC3E}">
        <p14:creationId xmlns:p14="http://schemas.microsoft.com/office/powerpoint/2010/main" val="305435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349DE9-916F-D62C-9100-63F23354EB04}"/>
              </a:ext>
            </a:extLst>
          </p:cNvPr>
          <p:cNvPicPr>
            <a:picLocks noChangeAspect="1"/>
          </p:cNvPicPr>
          <p:nvPr/>
        </p:nvPicPr>
        <p:blipFill>
          <a:blip r:embed="rId2"/>
          <a:stretch>
            <a:fillRect/>
          </a:stretch>
        </p:blipFill>
        <p:spPr>
          <a:xfrm>
            <a:off x="1401946" y="66152"/>
            <a:ext cx="8993071" cy="6725696"/>
          </a:xfrm>
          <a:prstGeom prst="rect">
            <a:avLst/>
          </a:prstGeom>
        </p:spPr>
      </p:pic>
    </p:spTree>
    <p:extLst>
      <p:ext uri="{BB962C8B-B14F-4D97-AF65-F5344CB8AC3E}">
        <p14:creationId xmlns:p14="http://schemas.microsoft.com/office/powerpoint/2010/main" val="361345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077C72-E9B6-6105-F773-B9E4C9E25BFD}"/>
              </a:ext>
            </a:extLst>
          </p:cNvPr>
          <p:cNvSpPr>
            <a:spLocks noGrp="1"/>
          </p:cNvSpPr>
          <p:nvPr>
            <p:ph idx="1"/>
          </p:nvPr>
        </p:nvSpPr>
        <p:spPr>
          <a:xfrm>
            <a:off x="354106" y="292659"/>
            <a:ext cx="11385175" cy="6175375"/>
          </a:xfrm>
        </p:spPr>
        <p:txBody>
          <a:bodyPr>
            <a:normAutofit fontScale="70000" lnSpcReduction="20000"/>
          </a:bodyPr>
          <a:lstStyle/>
          <a:p>
            <a:pPr algn="l">
              <a:buNone/>
            </a:pPr>
            <a:r>
              <a:rPr lang="es-MX" b="0" i="0" dirty="0">
                <a:solidFill>
                  <a:srgbClr val="1F1F1F"/>
                </a:solidFill>
                <a:effectLst/>
                <a:latin typeface="Source Sans Pro" panose="020B0503030403020204" pitchFamily="34" charset="0"/>
              </a:rPr>
              <a:t>Las habilidades que adquieres con el Certificado de análisis computacional de datos de Google se alinean con las habilidades que requieren los puestos de analista de datos. Cuando redactas tu currículum, la manera en que presentas tus habilidades puede llamar la atención de un reclutador o gerente de contratación. Muchos asesores profesionales recomiendan que personalices tu currículum cada vez que solicites un empleo para que tu experiencia y tus destrezas se alineen lo más posible con los requisitos enumerados en la descripción del puesto.</a:t>
            </a:r>
          </a:p>
          <a:p>
            <a:pPr algn="l">
              <a:buNone/>
            </a:pPr>
            <a:r>
              <a:rPr lang="es-MX" b="0" i="0" dirty="0">
                <a:solidFill>
                  <a:srgbClr val="1F1F1F"/>
                </a:solidFill>
                <a:effectLst/>
                <a:latin typeface="Source Sans Pro" panose="020B0503030403020204" pitchFamily="34" charset="0"/>
              </a:rPr>
              <a:t>Para cada una de las destrezas relevantes de la tabla anterior, ten en cuenta lo siguiente: </a:t>
            </a:r>
          </a:p>
          <a:p>
            <a:pPr algn="l">
              <a:buFont typeface="Arial" panose="020B0604020202020204" pitchFamily="34" charset="0"/>
              <a:buChar char="•"/>
            </a:pPr>
            <a:r>
              <a:rPr lang="es-MX" b="0" i="0" dirty="0">
                <a:solidFill>
                  <a:srgbClr val="1F1F1F"/>
                </a:solidFill>
                <a:effectLst/>
                <a:latin typeface="var(--cds-font-family-source-sans-pro)"/>
              </a:rPr>
              <a:t>Posibles frases de descripciones del puesto</a:t>
            </a:r>
          </a:p>
          <a:p>
            <a:pPr algn="l">
              <a:buFont typeface="Arial" panose="020B0604020202020204" pitchFamily="34" charset="0"/>
              <a:buChar char="•"/>
            </a:pPr>
            <a:r>
              <a:rPr lang="es-MX" b="0" i="0" dirty="0">
                <a:solidFill>
                  <a:srgbClr val="1F1F1F"/>
                </a:solidFill>
                <a:effectLst/>
                <a:latin typeface="var(--cds-font-family-source-sans-pro)"/>
              </a:rPr>
              <a:t>Ejemplos de destrezas coincidentes de este certificado </a:t>
            </a:r>
          </a:p>
          <a:p>
            <a:pPr algn="l"/>
            <a:r>
              <a:rPr lang="es-MX" b="0" i="0" dirty="0">
                <a:solidFill>
                  <a:srgbClr val="1F1F1F"/>
                </a:solidFill>
                <a:effectLst/>
                <a:latin typeface="Source Sans Pro" panose="020B0503030403020204" pitchFamily="34" charset="0"/>
              </a:rPr>
              <a:t>Revisemos las habilidades para los analistas de datos y examinemos frases comunes que puedes encontrar en las descripciones del puesto.</a:t>
            </a:r>
          </a:p>
          <a:p>
            <a:pPr marL="0" indent="0">
              <a:buNone/>
            </a:pPr>
            <a:endParaRPr lang="es-MX" dirty="0"/>
          </a:p>
          <a:p>
            <a:pPr algn="l">
              <a:buNone/>
            </a:pPr>
            <a:r>
              <a:rPr lang="es-MX" b="1" i="0" dirty="0">
                <a:solidFill>
                  <a:srgbClr val="1F1F1F"/>
                </a:solidFill>
                <a:effectLst/>
                <a:latin typeface="unset"/>
              </a:rPr>
              <a:t>Apuntar a puestos más técnicos</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Si tu objetivo es trabajar en un puesto más técnico como científico de datos, el Certificado de análisis computacional de datos de Google es un buen punto de partida. Pero es posible que debas buscar oportunidades de aprendizaje adicionales para mejorar tus destrezas, como por ejemplo:</a:t>
            </a:r>
          </a:p>
          <a:p>
            <a:pPr algn="l">
              <a:buFont typeface="Arial" panose="020B0604020202020204" pitchFamily="34" charset="0"/>
              <a:buChar char="•"/>
            </a:pPr>
            <a:r>
              <a:rPr lang="es-MX" b="0" i="0" dirty="0">
                <a:solidFill>
                  <a:srgbClr val="1F1F1F"/>
                </a:solidFill>
                <a:effectLst/>
                <a:latin typeface="var(--cds-font-family-source-sans-pro)"/>
              </a:rPr>
              <a:t>Completar otros certificados profesionales (Coursera ofrece una gran variedad)</a:t>
            </a:r>
          </a:p>
          <a:p>
            <a:pPr algn="l">
              <a:buFont typeface="Arial" panose="020B0604020202020204" pitchFamily="34" charset="0"/>
              <a:buChar char="•"/>
            </a:pPr>
            <a:r>
              <a:rPr lang="es-MX" b="0" i="0" dirty="0">
                <a:solidFill>
                  <a:srgbClr val="1F1F1F"/>
                </a:solidFill>
                <a:effectLst/>
                <a:latin typeface="var(--cds-font-family-source-sans-pro)"/>
              </a:rPr>
              <a:t>Inscribirte en cursos universitarios como estudiante de medio tiempo o de tiempo completo y solicitar pasantías pagas </a:t>
            </a:r>
          </a:p>
          <a:p>
            <a:pPr algn="l">
              <a:buFont typeface="Arial" panose="020B0604020202020204" pitchFamily="34" charset="0"/>
              <a:buChar char="•"/>
            </a:pPr>
            <a:r>
              <a:rPr lang="es-MX" b="0" i="0" dirty="0">
                <a:solidFill>
                  <a:srgbClr val="1F1F1F"/>
                </a:solidFill>
                <a:effectLst/>
                <a:latin typeface="var(--cds-font-family-source-sans-pro)"/>
              </a:rPr>
              <a:t>Continuar estudiando una carrera universitaria de cuatro años, como informática, ciencia de datos o sistemas de información de gestión </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206426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78CA6C-4D41-5A00-3AC4-3EC959B1EA88}"/>
              </a:ext>
            </a:extLst>
          </p:cNvPr>
          <p:cNvSpPr>
            <a:spLocks noGrp="1"/>
          </p:cNvSpPr>
          <p:nvPr>
            <p:ph idx="1"/>
          </p:nvPr>
        </p:nvSpPr>
        <p:spPr>
          <a:xfrm>
            <a:off x="838200" y="833718"/>
            <a:ext cx="10515600" cy="5343245"/>
          </a:xfrm>
        </p:spPr>
        <p:txBody>
          <a:bodyPr>
            <a:normAutofit fontScale="70000" lnSpcReduction="20000"/>
          </a:bodyPr>
          <a:lstStyle/>
          <a:p>
            <a:pPr algn="l">
              <a:buNone/>
            </a:pPr>
            <a:r>
              <a:rPr lang="es-MX" b="0" i="0" dirty="0">
                <a:solidFill>
                  <a:srgbClr val="1F1F1F"/>
                </a:solidFill>
                <a:effectLst/>
                <a:latin typeface="Source Sans Pro" panose="020B0503030403020204" pitchFamily="34" charset="0"/>
              </a:rPr>
              <a:t>Resumimos las partes más destacadas de esta travesía:</a:t>
            </a:r>
          </a:p>
          <a:p>
            <a:pPr algn="l">
              <a:buFont typeface="Arial" panose="020B0604020202020204" pitchFamily="34" charset="0"/>
              <a:buChar char="•"/>
            </a:pPr>
            <a:r>
              <a:rPr lang="es-MX" b="0" i="0" dirty="0">
                <a:solidFill>
                  <a:srgbClr val="1F1F1F"/>
                </a:solidFill>
                <a:effectLst/>
                <a:latin typeface="var(--cds-font-family-source-sans-pro)"/>
              </a:rPr>
              <a:t>Descubriste el análisis de datos, el análisis computacional de datos y los ecosistemas de datos, y cómo se utilizan los datos en la toma de decisiones de la organización</a:t>
            </a:r>
          </a:p>
          <a:p>
            <a:pPr algn="l">
              <a:buFont typeface="Arial" panose="020B0604020202020204" pitchFamily="34" charset="0"/>
              <a:buChar char="•"/>
            </a:pPr>
            <a:r>
              <a:rPr lang="es-MX" b="0" i="0" dirty="0">
                <a:solidFill>
                  <a:srgbClr val="1F1F1F"/>
                </a:solidFill>
                <a:effectLst/>
                <a:latin typeface="var(--cds-font-family-source-sans-pro)"/>
              </a:rPr>
              <a:t>Aprendiste a hacer preguntas INTELIGENTES para tomar decisiones basadas en datos, usar hojas de cálculo y trabajar de manera efectiva con los interesados</a:t>
            </a:r>
          </a:p>
          <a:p>
            <a:pPr algn="l">
              <a:buFont typeface="Arial" panose="020B0604020202020204" pitchFamily="34" charset="0"/>
              <a:buChar char="•"/>
            </a:pPr>
            <a:r>
              <a:rPr lang="es-MX" b="0" i="0" dirty="0">
                <a:solidFill>
                  <a:srgbClr val="1F1F1F"/>
                </a:solidFill>
                <a:effectLst/>
                <a:latin typeface="var(--cds-font-family-source-sans-pro)"/>
              </a:rPr>
              <a:t>Exploraste las destrezas del pensamiento analítico, el proceso de análisis de datos y el uso de hojas de cálculo, SQL y visualizaciones de datos como herramientas de datos centrales</a:t>
            </a:r>
          </a:p>
          <a:p>
            <a:pPr algn="l">
              <a:buFont typeface="Arial" panose="020B0604020202020204" pitchFamily="34" charset="0"/>
              <a:buChar char="•"/>
            </a:pPr>
            <a:r>
              <a:rPr lang="es-MX" b="0" i="0" dirty="0">
                <a:solidFill>
                  <a:srgbClr val="1F1F1F"/>
                </a:solidFill>
                <a:effectLst/>
                <a:latin typeface="var(--cds-font-family-source-sans-pro)"/>
              </a:rPr>
              <a:t>Practicaste la limpieza de datos en hojas de cálculo y bases de datos de SQL, y aprendiste lo importante que es verificar, documentar e informar el proceso de limpieza para garantizar la integridad de los datos</a:t>
            </a:r>
          </a:p>
          <a:p>
            <a:pPr algn="l">
              <a:buFont typeface="Arial" panose="020B0604020202020204" pitchFamily="34" charset="0"/>
              <a:buChar char="•"/>
            </a:pPr>
            <a:r>
              <a:rPr lang="es-MX" b="0" i="0" dirty="0">
                <a:solidFill>
                  <a:srgbClr val="1F1F1F"/>
                </a:solidFill>
                <a:effectLst/>
                <a:latin typeface="var(--cds-font-family-source-sans-pro)"/>
              </a:rPr>
              <a:t>Organizaste, clasificaste, filtraste y agrupaste datos para el análisis, y realizaste cálculos básicos con funciones y fórmulas en hojas de cálculo, además de consultas SQL y tablas temporales en bases de datos</a:t>
            </a:r>
          </a:p>
          <a:p>
            <a:pPr algn="l">
              <a:buFont typeface="Arial" panose="020B0604020202020204" pitchFamily="34" charset="0"/>
              <a:buChar char="•"/>
            </a:pPr>
            <a:r>
              <a:rPr lang="es-MX" b="0" i="0" dirty="0">
                <a:solidFill>
                  <a:srgbClr val="1F1F1F"/>
                </a:solidFill>
                <a:effectLst/>
                <a:latin typeface="var(--cds-font-family-source-sans-pro)"/>
              </a:rPr>
              <a:t>Aprendiste sobre la metodología de </a:t>
            </a:r>
            <a:r>
              <a:rPr lang="es-MX" b="0" i="1" dirty="0" err="1">
                <a:solidFill>
                  <a:srgbClr val="1F1F1F"/>
                </a:solidFill>
                <a:effectLst/>
                <a:latin typeface="var(--cds-font-family-source-sans-pro)"/>
              </a:rPr>
              <a:t>Design</a:t>
            </a:r>
            <a:r>
              <a:rPr lang="es-MX" b="0" i="1" dirty="0">
                <a:solidFill>
                  <a:srgbClr val="1F1F1F"/>
                </a:solidFill>
                <a:effectLst/>
                <a:latin typeface="var(--cds-font-family-source-sans-pro)"/>
              </a:rPr>
              <a:t> </a:t>
            </a:r>
            <a:r>
              <a:rPr lang="es-MX" b="0" i="1" dirty="0" err="1">
                <a:solidFill>
                  <a:srgbClr val="1F1F1F"/>
                </a:solidFill>
                <a:effectLst/>
                <a:latin typeface="var(--cds-font-family-source-sans-pro)"/>
              </a:rPr>
              <a:t>Thinking</a:t>
            </a:r>
            <a:r>
              <a:rPr lang="es-MX" b="0" i="0" dirty="0">
                <a:solidFill>
                  <a:srgbClr val="1F1F1F"/>
                </a:solidFill>
                <a:effectLst/>
                <a:latin typeface="var(--cds-font-family-source-sans-pro)"/>
              </a:rPr>
              <a:t>, creaste visualizaciones y paneles en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y trabajaste en tus destrezas de comunicación para presentar historias interesantes basadas en datos</a:t>
            </a:r>
          </a:p>
          <a:p>
            <a:pPr algn="l">
              <a:buFont typeface="Arial" panose="020B0604020202020204" pitchFamily="34" charset="0"/>
              <a:buChar char="•"/>
            </a:pPr>
            <a:r>
              <a:rPr lang="es-MX" b="0" i="0" dirty="0">
                <a:solidFill>
                  <a:srgbClr val="1F1F1F"/>
                </a:solidFill>
                <a:effectLst/>
                <a:latin typeface="var(--cds-font-family-source-sans-pro)"/>
              </a:rPr>
              <a:t>Escribiste códigos en el lenguaje de programación R para limpiar y analizar datos, usaste </a:t>
            </a:r>
            <a:r>
              <a:rPr lang="es-MX" b="0" i="0" dirty="0" err="1">
                <a:solidFill>
                  <a:srgbClr val="1F1F1F"/>
                </a:solidFill>
                <a:effectLst/>
                <a:latin typeface="var(--cds-font-family-source-sans-pro)"/>
              </a:rPr>
              <a:t>RStudio</a:t>
            </a:r>
            <a:r>
              <a:rPr lang="es-MX" b="0" i="0" dirty="0">
                <a:solidFill>
                  <a:srgbClr val="1F1F1F"/>
                </a:solidFill>
                <a:effectLst/>
                <a:latin typeface="var(--cds-font-family-source-sans-pro)"/>
              </a:rPr>
              <a:t> para editar y ejecutar tu código y creaste visualizaciones de datos detalladas en </a:t>
            </a:r>
            <a:r>
              <a:rPr lang="es-MX" b="0" i="0" dirty="0" err="1">
                <a:solidFill>
                  <a:srgbClr val="1F1F1F"/>
                </a:solidFill>
                <a:effectLst/>
                <a:latin typeface="var(--cds-font-family-source-sans-pro)"/>
              </a:rPr>
              <a:t>RStudio</a:t>
            </a:r>
            <a:endParaRPr lang="es-MX"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95585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95E333E-BEBE-49E7-E28C-2839E8057638}"/>
              </a:ext>
            </a:extLst>
          </p:cNvPr>
          <p:cNvPicPr>
            <a:picLocks noChangeAspect="1"/>
          </p:cNvPicPr>
          <p:nvPr/>
        </p:nvPicPr>
        <p:blipFill>
          <a:blip r:embed="rId2"/>
          <a:srcRect l="905" r="1810" b="24314"/>
          <a:stretch/>
        </p:blipFill>
        <p:spPr>
          <a:xfrm>
            <a:off x="0" y="256254"/>
            <a:ext cx="5782235" cy="5540188"/>
          </a:xfrm>
          <a:prstGeom prst="rect">
            <a:avLst/>
          </a:prstGeom>
        </p:spPr>
      </p:pic>
      <p:pic>
        <p:nvPicPr>
          <p:cNvPr id="7" name="Imagen 6">
            <a:extLst>
              <a:ext uri="{FF2B5EF4-FFF2-40B4-BE49-F238E27FC236}">
                <a16:creationId xmlns:a16="http://schemas.microsoft.com/office/drawing/2014/main" id="{0BE28CC2-CB0E-4B31-E743-0AC2C8BB8F1B}"/>
              </a:ext>
            </a:extLst>
          </p:cNvPr>
          <p:cNvPicPr>
            <a:picLocks noChangeAspect="1"/>
          </p:cNvPicPr>
          <p:nvPr/>
        </p:nvPicPr>
        <p:blipFill>
          <a:blip r:embed="rId3"/>
          <a:srcRect l="1631" r="1970"/>
          <a:stretch/>
        </p:blipFill>
        <p:spPr>
          <a:xfrm>
            <a:off x="5831540" y="0"/>
            <a:ext cx="6360460" cy="6601746"/>
          </a:xfrm>
          <a:prstGeom prst="rect">
            <a:avLst/>
          </a:prstGeom>
        </p:spPr>
      </p:pic>
    </p:spTree>
    <p:extLst>
      <p:ext uri="{BB962C8B-B14F-4D97-AF65-F5344CB8AC3E}">
        <p14:creationId xmlns:p14="http://schemas.microsoft.com/office/powerpoint/2010/main" val="468910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F8229F-BE74-FDE6-3128-B58A6D6B6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826" y="0"/>
            <a:ext cx="7727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62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BB21A2-535F-AD3F-2C89-B6B4F54E0B5B}"/>
              </a:ext>
            </a:extLst>
          </p:cNvPr>
          <p:cNvSpPr>
            <a:spLocks noGrp="1"/>
          </p:cNvSpPr>
          <p:nvPr>
            <p:ph idx="1"/>
          </p:nvPr>
        </p:nvSpPr>
        <p:spPr>
          <a:xfrm>
            <a:off x="502023" y="279212"/>
            <a:ext cx="11116236" cy="6175375"/>
          </a:xfrm>
        </p:spPr>
        <p:txBody>
          <a:bodyPr>
            <a:normAutofit fontScale="62500" lnSpcReduction="20000"/>
          </a:bodyPr>
          <a:lstStyle/>
          <a:p>
            <a:pPr algn="l">
              <a:buNone/>
            </a:pPr>
            <a:r>
              <a:rPr lang="es-MX" b="1" i="0" dirty="0">
                <a:solidFill>
                  <a:srgbClr val="1F1F1F"/>
                </a:solidFill>
                <a:effectLst/>
                <a:latin typeface="Source Sans Pro" panose="020B0503030403020204" pitchFamily="34" charset="0"/>
              </a:rPr>
              <a:t>Introducción a la creación de tu portafolio</a:t>
            </a:r>
          </a:p>
          <a:p>
            <a:pPr algn="l">
              <a:buNone/>
            </a:pPr>
            <a:r>
              <a:rPr lang="es-MX" b="0" i="0" dirty="0">
                <a:solidFill>
                  <a:srgbClr val="1F1F1F"/>
                </a:solidFill>
                <a:effectLst/>
                <a:latin typeface="var(--cds-font-family-source-sans-pro)"/>
              </a:rPr>
              <a:t>En esta parte del curso, prepararás un caso práctico que podrás incluir en tu portafolio en línea. Todos los recursos proporcionados te ayudarán a lograr este objetivo (denominado el Proyecto final del análisis computacional de datos de Google).</a:t>
            </a:r>
          </a:p>
          <a:p>
            <a:pPr algn="l">
              <a:buNone/>
            </a:pPr>
            <a:r>
              <a:rPr lang="es-MX" b="0" i="0" dirty="0">
                <a:solidFill>
                  <a:srgbClr val="1F1F1F"/>
                </a:solidFill>
                <a:effectLst/>
                <a:latin typeface="var(--cds-font-family-source-sans-pro)"/>
              </a:rPr>
              <a:t>Como dice un viejo refrán: se aprende haciendo. Ya has aprendido la importancia de cada fase en el proceso de análisis de datos cuando trabajas con un conjunto de datos. Pronto aprenderás la importancia de tener un portafolio en línea. El Proyecto final de análisis computacional de datos de Google te permitirá efectivamente aunar ambos conocimientos en un conjunto de datos que has elegido a lo largo del proceso de análisis de datos para tu portafolio. </a:t>
            </a:r>
          </a:p>
          <a:p>
            <a:pPr algn="l">
              <a:buNone/>
            </a:pPr>
            <a:r>
              <a:rPr lang="es-MX" b="0" i="0" dirty="0">
                <a:solidFill>
                  <a:srgbClr val="1F1F1F"/>
                </a:solidFill>
                <a:effectLst/>
                <a:latin typeface="var(--cds-font-family-source-sans-pro)"/>
              </a:rPr>
              <a:t>Completar tu proyecto final te permitirá practicar lo siguiente:</a:t>
            </a:r>
          </a:p>
          <a:p>
            <a:pPr algn="l">
              <a:buFont typeface="Arial" panose="020B0604020202020204" pitchFamily="34" charset="0"/>
              <a:buChar char="•"/>
            </a:pPr>
            <a:r>
              <a:rPr lang="es-MX" b="0" i="0" dirty="0">
                <a:solidFill>
                  <a:srgbClr val="1F1F1F"/>
                </a:solidFill>
                <a:effectLst/>
                <a:latin typeface="var(--cds-font-family-source-sans-pro)"/>
              </a:rPr>
              <a:t>Recorrer las fases del proceso de análisis de datos: Preguntar, Preparar, Procesar, Analizar y Compartir</a:t>
            </a:r>
          </a:p>
          <a:p>
            <a:pPr algn="l">
              <a:buFont typeface="Arial" panose="020B0604020202020204" pitchFamily="34" charset="0"/>
              <a:buChar char="•"/>
            </a:pPr>
            <a:r>
              <a:rPr lang="es-MX" b="0" i="0" dirty="0">
                <a:solidFill>
                  <a:srgbClr val="1F1F1F"/>
                </a:solidFill>
                <a:effectLst/>
                <a:latin typeface="var(--cds-font-family-source-sans-pro)"/>
              </a:rPr>
              <a:t>Establecer una tarea empresarial de manera clara</a:t>
            </a:r>
          </a:p>
          <a:p>
            <a:pPr algn="l">
              <a:buFont typeface="Arial" panose="020B0604020202020204" pitchFamily="34" charset="0"/>
              <a:buChar char="•"/>
            </a:pPr>
            <a:r>
              <a:rPr lang="es-MX" b="0" i="0" dirty="0">
                <a:solidFill>
                  <a:srgbClr val="1F1F1F"/>
                </a:solidFill>
                <a:effectLst/>
                <a:latin typeface="var(--cds-font-family-source-sans-pro)"/>
              </a:rPr>
              <a:t>Importar datos desde un conjunto de datos existente</a:t>
            </a:r>
          </a:p>
          <a:p>
            <a:pPr algn="l">
              <a:buFont typeface="Arial" panose="020B0604020202020204" pitchFamily="34" charset="0"/>
              <a:buChar char="•"/>
            </a:pPr>
            <a:r>
              <a:rPr lang="es-MX" b="0" i="0" dirty="0">
                <a:solidFill>
                  <a:srgbClr val="1F1F1F"/>
                </a:solidFill>
                <a:effectLst/>
                <a:latin typeface="var(--cds-font-family-source-sans-pro)"/>
              </a:rPr>
              <a:t>Documentar la limpieza de datos que realizas en el conjunto de datos</a:t>
            </a:r>
          </a:p>
          <a:p>
            <a:pPr algn="l">
              <a:buFont typeface="Arial" panose="020B0604020202020204" pitchFamily="34" charset="0"/>
              <a:buChar char="•"/>
            </a:pPr>
            <a:r>
              <a:rPr lang="es-MX" b="0" i="0" dirty="0">
                <a:solidFill>
                  <a:srgbClr val="1F1F1F"/>
                </a:solidFill>
                <a:effectLst/>
                <a:latin typeface="var(--cds-font-family-source-sans-pro)"/>
              </a:rPr>
              <a:t>Analizar los datos </a:t>
            </a:r>
          </a:p>
          <a:p>
            <a:pPr algn="l">
              <a:buFont typeface="Arial" panose="020B0604020202020204" pitchFamily="34" charset="0"/>
              <a:buChar char="•"/>
            </a:pPr>
            <a:r>
              <a:rPr lang="es-MX" b="0" i="0" dirty="0">
                <a:solidFill>
                  <a:srgbClr val="1F1F1F"/>
                </a:solidFill>
                <a:effectLst/>
                <a:latin typeface="var(--cds-font-family-source-sans-pro)"/>
              </a:rPr>
              <a:t>Crear visualizaciones de datos en tus análisis</a:t>
            </a:r>
          </a:p>
          <a:p>
            <a:pPr algn="l">
              <a:buFont typeface="Arial" panose="020B0604020202020204" pitchFamily="34" charset="0"/>
              <a:buChar char="•"/>
            </a:pPr>
            <a:r>
              <a:rPr lang="es-MX" b="0" i="0" dirty="0">
                <a:solidFill>
                  <a:srgbClr val="1F1F1F"/>
                </a:solidFill>
                <a:effectLst/>
                <a:latin typeface="var(--cds-font-family-source-sans-pro)"/>
              </a:rPr>
              <a:t>Resumir los hallazgos clave detectados en tus análisis</a:t>
            </a:r>
          </a:p>
          <a:p>
            <a:pPr algn="l">
              <a:buFont typeface="Arial" panose="020B0604020202020204" pitchFamily="34" charset="0"/>
              <a:buChar char="•"/>
            </a:pPr>
            <a:r>
              <a:rPr lang="es-MX" b="0" i="0" dirty="0">
                <a:solidFill>
                  <a:srgbClr val="1F1F1F"/>
                </a:solidFill>
                <a:effectLst/>
                <a:latin typeface="var(--cds-font-family-source-sans-pro)"/>
              </a:rPr>
              <a:t>Documentar tus conclusiones y recomendaciones</a:t>
            </a:r>
          </a:p>
          <a:p>
            <a:pPr algn="l">
              <a:buFont typeface="Arial" panose="020B0604020202020204" pitchFamily="34" charset="0"/>
              <a:buChar char="•"/>
            </a:pPr>
            <a:r>
              <a:rPr lang="es-MX" b="0" i="0" dirty="0">
                <a:solidFill>
                  <a:srgbClr val="1F1F1F"/>
                </a:solidFill>
                <a:effectLst/>
                <a:latin typeface="var(--cds-font-family-source-sans-pro)"/>
              </a:rPr>
              <a:t>Crear y publicar tu caso práctico </a:t>
            </a:r>
          </a:p>
          <a:p>
            <a:pPr algn="l"/>
            <a:r>
              <a:rPr lang="es-MX" b="0" i="0" dirty="0">
                <a:solidFill>
                  <a:srgbClr val="1F1F1F"/>
                </a:solidFill>
                <a:effectLst/>
                <a:latin typeface="var(--cds-font-family-source-sans-pro)"/>
              </a:rPr>
              <a:t>Tu caso práctico mostrará estas habilidades fundamentales a los posibles empleadores y también lo que aprendiste a través del Certificado de análisis computacional de datos de Google. Representará tus conocimientos y capacidades en tu portafolio.</a:t>
            </a:r>
          </a:p>
          <a:p>
            <a:endParaRPr lang="es-MX" dirty="0"/>
          </a:p>
        </p:txBody>
      </p:sp>
    </p:spTree>
    <p:extLst>
      <p:ext uri="{BB962C8B-B14F-4D97-AF65-F5344CB8AC3E}">
        <p14:creationId xmlns:p14="http://schemas.microsoft.com/office/powerpoint/2010/main" val="321984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0C35BB3-6589-F80E-7D84-42B8F0D6DDC3}"/>
              </a:ext>
            </a:extLst>
          </p:cNvPr>
          <p:cNvPicPr>
            <a:picLocks noChangeAspect="1"/>
          </p:cNvPicPr>
          <p:nvPr/>
        </p:nvPicPr>
        <p:blipFill>
          <a:blip r:embed="rId2"/>
          <a:stretch>
            <a:fillRect/>
          </a:stretch>
        </p:blipFill>
        <p:spPr>
          <a:xfrm>
            <a:off x="773995" y="770216"/>
            <a:ext cx="6736078" cy="2469438"/>
          </a:xfrm>
          <a:prstGeom prst="rect">
            <a:avLst/>
          </a:prstGeom>
        </p:spPr>
      </p:pic>
      <p:pic>
        <p:nvPicPr>
          <p:cNvPr id="9" name="Imagen 8">
            <a:extLst>
              <a:ext uri="{FF2B5EF4-FFF2-40B4-BE49-F238E27FC236}">
                <a16:creationId xmlns:a16="http://schemas.microsoft.com/office/drawing/2014/main" id="{3738524C-5AB8-8A4C-0995-2D258F4E2E71}"/>
              </a:ext>
            </a:extLst>
          </p:cNvPr>
          <p:cNvPicPr>
            <a:picLocks noChangeAspect="1"/>
          </p:cNvPicPr>
          <p:nvPr/>
        </p:nvPicPr>
        <p:blipFill>
          <a:blip r:embed="rId3"/>
          <a:stretch>
            <a:fillRect/>
          </a:stretch>
        </p:blipFill>
        <p:spPr>
          <a:xfrm>
            <a:off x="8579901" y="1014075"/>
            <a:ext cx="2467319" cy="4829849"/>
          </a:xfrm>
          <a:prstGeom prst="rect">
            <a:avLst/>
          </a:prstGeom>
        </p:spPr>
      </p:pic>
      <p:sp>
        <p:nvSpPr>
          <p:cNvPr id="10" name="CuadroTexto 9">
            <a:extLst>
              <a:ext uri="{FF2B5EF4-FFF2-40B4-BE49-F238E27FC236}">
                <a16:creationId xmlns:a16="http://schemas.microsoft.com/office/drawing/2014/main" id="{B63EBA84-561D-18D9-2D6F-2F0FB406163B}"/>
              </a:ext>
            </a:extLst>
          </p:cNvPr>
          <p:cNvSpPr txBox="1"/>
          <p:nvPr/>
        </p:nvSpPr>
        <p:spPr>
          <a:xfrm>
            <a:off x="959370" y="3987384"/>
            <a:ext cx="6625653" cy="2031325"/>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Un </a:t>
            </a:r>
            <a:r>
              <a:rPr lang="es-MX" b="1" i="0" dirty="0">
                <a:solidFill>
                  <a:srgbClr val="1F1F1F"/>
                </a:solidFill>
                <a:effectLst/>
                <a:latin typeface="unset"/>
              </a:rPr>
              <a:t>caso práctico</a:t>
            </a:r>
            <a:r>
              <a:rPr lang="es-MX" b="0" i="0" dirty="0">
                <a:solidFill>
                  <a:srgbClr val="1F1F1F"/>
                </a:solidFill>
                <a:effectLst/>
                <a:latin typeface="Source Sans Pro" panose="020B0503030403020204" pitchFamily="34" charset="0"/>
              </a:rPr>
              <a:t> es una de las formas habituales que los empleadores utilizan para evaluar tus habilidades y observar cómo abordarías un proyecto relacionado con los datos. Por ejemplo, podrían pedirte que limpies y analices un conjunto de datos, crees una propuesta sobre cómo medir el éxito de un proyecto o averiguar y definir métricas de éxito para un determinado proyecto. </a:t>
            </a:r>
            <a:endParaRPr lang="es-MX" dirty="0"/>
          </a:p>
        </p:txBody>
      </p:sp>
    </p:spTree>
    <p:extLst>
      <p:ext uri="{BB962C8B-B14F-4D97-AF65-F5344CB8AC3E}">
        <p14:creationId xmlns:p14="http://schemas.microsoft.com/office/powerpoint/2010/main" val="166422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33B37E-24D0-3930-EA24-0C1843D827C1}"/>
              </a:ext>
            </a:extLst>
          </p:cNvPr>
          <p:cNvSpPr>
            <a:spLocks noGrp="1"/>
          </p:cNvSpPr>
          <p:nvPr>
            <p:ph idx="1"/>
          </p:nvPr>
        </p:nvSpPr>
        <p:spPr>
          <a:xfrm>
            <a:off x="838200" y="927847"/>
            <a:ext cx="10515600" cy="5249116"/>
          </a:xfrm>
        </p:spPr>
        <p:txBody>
          <a:bodyPr>
            <a:normAutofit fontScale="77500" lnSpcReduction="20000"/>
          </a:bodyPr>
          <a:lstStyle/>
          <a:p>
            <a:pPr algn="just">
              <a:buNone/>
            </a:pPr>
            <a:r>
              <a:rPr lang="es-MX" b="1" i="0" u="sng" dirty="0">
                <a:solidFill>
                  <a:srgbClr val="1F1F1F"/>
                </a:solidFill>
                <a:effectLst/>
                <a:latin typeface="unset"/>
                <a:hlinkClick r:id="rId2"/>
              </a:rPr>
              <a:t>Pista 1</a:t>
            </a:r>
            <a:endParaRPr lang="es-MX" b="1" i="0" dirty="0">
              <a:solidFill>
                <a:srgbClr val="1F1F1F"/>
              </a:solidFill>
              <a:effectLst/>
              <a:latin typeface="Source Sans Pro" panose="020B0503030403020204" pitchFamily="34" charset="0"/>
            </a:endParaRPr>
          </a:p>
          <a:p>
            <a:pPr algn="just">
              <a:buNone/>
            </a:pPr>
            <a:r>
              <a:rPr lang="es-MX" b="0" i="0" dirty="0">
                <a:solidFill>
                  <a:srgbClr val="1F1F1F"/>
                </a:solidFill>
                <a:effectLst/>
                <a:latin typeface="Source Sans Pro" panose="020B0503030403020204" pitchFamily="34" charset="0"/>
              </a:rPr>
              <a:t>Si seleccionas la Pista 1, puedes elegir alguna de las dos opciones a continuación para completar el requisito de tu caso práctico.</a:t>
            </a:r>
          </a:p>
          <a:p>
            <a:pPr algn="just">
              <a:buFont typeface="Arial" panose="020B0604020202020204" pitchFamily="34" charset="0"/>
              <a:buChar char="•"/>
            </a:pPr>
            <a:r>
              <a:rPr lang="es-MX" b="1" i="0" dirty="0">
                <a:solidFill>
                  <a:srgbClr val="1F1F1F"/>
                </a:solidFill>
                <a:effectLst/>
                <a:latin typeface="unset"/>
              </a:rPr>
              <a:t>Caso práctico: Análisis de bicicletas compartidas </a:t>
            </a:r>
            <a:r>
              <a:rPr lang="es-MX" b="1" i="0" dirty="0" err="1">
                <a:solidFill>
                  <a:srgbClr val="1F1F1F"/>
                </a:solidFill>
                <a:effectLst/>
                <a:latin typeface="unset"/>
              </a:rPr>
              <a:t>Cyclistic</a:t>
            </a:r>
            <a:r>
              <a:rPr lang="es-MX" b="1" i="0" dirty="0">
                <a:solidFill>
                  <a:srgbClr val="1F1F1F"/>
                </a:solidFill>
                <a:effectLst/>
                <a:latin typeface="unset"/>
              </a:rPr>
              <a:t> </a:t>
            </a:r>
            <a:endParaRPr lang="es-MX" b="0" i="0" dirty="0">
              <a:solidFill>
                <a:srgbClr val="1F1F1F"/>
              </a:solidFill>
              <a:effectLst/>
              <a:latin typeface="var(--cds-font-family-source-sans-pro)"/>
            </a:endParaRPr>
          </a:p>
          <a:p>
            <a:pPr algn="just">
              <a:buNone/>
            </a:pPr>
            <a:r>
              <a:rPr lang="es-MX" b="0" i="0" dirty="0">
                <a:solidFill>
                  <a:srgbClr val="1F1F1F"/>
                </a:solidFill>
                <a:effectLst/>
                <a:latin typeface="Source Sans Pro" panose="020B0503030403020204" pitchFamily="34" charset="0"/>
              </a:rPr>
              <a:t>Esta es una oportunidad para analizar los datos históricos de viajes en bicicletas a fin de identificar tendencias. Es importante entender cómo difiere el comportamiento de los ciclistas ocasionales de los ciclistas con membresías pagas. Este análisis ayudará a los ejecutivos a tomar decisiones sobre los programas y las estrategias de marketing para convertir a los ciclistas ocasionales en ciclistas habituales con membresías anuales. Consulta </a:t>
            </a:r>
            <a:r>
              <a:rPr lang="es-MX" b="0" i="0" u="sng" dirty="0">
                <a:solidFill>
                  <a:srgbClr val="1F1F1F"/>
                </a:solidFill>
                <a:effectLst/>
                <a:latin typeface="Source Sans Pro" panose="020B0503030403020204" pitchFamily="34" charset="0"/>
                <a:hlinkClick r:id="rId3"/>
              </a:rPr>
              <a:t> Caso práctico 1: Cómo lograr el éxito rápido de un negocio de bicicletas compartidas</a:t>
            </a:r>
            <a:r>
              <a:rPr lang="es-MX" b="0" i="0" dirty="0">
                <a:solidFill>
                  <a:srgbClr val="1F1F1F"/>
                </a:solidFill>
                <a:effectLst/>
                <a:latin typeface="Source Sans Pro" panose="020B0503030403020204" pitchFamily="34" charset="0"/>
              </a:rPr>
              <a:t> para obtener más información sobre este caso práctico. </a:t>
            </a:r>
          </a:p>
          <a:p>
            <a:pPr algn="just">
              <a:buFont typeface="Arial" panose="020B0604020202020204" pitchFamily="34" charset="0"/>
              <a:buChar char="•"/>
            </a:pPr>
            <a:r>
              <a:rPr lang="es-MX" b="1" i="0" dirty="0">
                <a:solidFill>
                  <a:srgbClr val="1F1F1F"/>
                </a:solidFill>
                <a:effectLst/>
                <a:latin typeface="unset"/>
              </a:rPr>
              <a:t>Caso práctico: Análisis de producto de </a:t>
            </a:r>
            <a:r>
              <a:rPr lang="es-MX" b="1" i="0" dirty="0" err="1">
                <a:solidFill>
                  <a:srgbClr val="1F1F1F"/>
                </a:solidFill>
                <a:effectLst/>
                <a:latin typeface="unset"/>
              </a:rPr>
              <a:t>Bellabeat</a:t>
            </a:r>
            <a:endParaRPr lang="es-MX" b="0" i="0" dirty="0">
              <a:solidFill>
                <a:srgbClr val="1F1F1F"/>
              </a:solidFill>
              <a:effectLst/>
              <a:latin typeface="var(--cds-font-family-source-sans-pro)"/>
            </a:endParaRPr>
          </a:p>
          <a:p>
            <a:pPr algn="just"/>
            <a:r>
              <a:rPr lang="es-MX" b="0" i="0" dirty="0">
                <a:solidFill>
                  <a:srgbClr val="1F1F1F"/>
                </a:solidFill>
                <a:effectLst/>
                <a:latin typeface="Source Sans Pro" panose="020B0503030403020204" pitchFamily="34" charset="0"/>
              </a:rPr>
              <a:t>Esta es una oportunidad para analizar los datos de actividad física disponibles públicamente con el fin de conocer cómo los consumidores usan estos productos. Identificar las tendencias en estos datos será fundamental. Esto ayudará a </a:t>
            </a:r>
            <a:r>
              <a:rPr lang="es-MX" b="0" i="0" dirty="0" err="1">
                <a:solidFill>
                  <a:srgbClr val="1F1F1F"/>
                </a:solidFill>
                <a:effectLst/>
                <a:latin typeface="Source Sans Pro" panose="020B0503030403020204" pitchFamily="34" charset="0"/>
              </a:rPr>
              <a:t>Bellabeat</a:t>
            </a:r>
            <a:r>
              <a:rPr lang="es-MX" b="0" i="0" dirty="0">
                <a:solidFill>
                  <a:srgbClr val="1F1F1F"/>
                </a:solidFill>
                <a:effectLst/>
                <a:latin typeface="Source Sans Pro" panose="020B0503030403020204" pitchFamily="34" charset="0"/>
              </a:rPr>
              <a:t>, fabricante de productos de alta tecnología orientados a la salud de la mujer, a determinar la estrategia de marketing futura. Consulta</a:t>
            </a:r>
            <a:r>
              <a:rPr lang="es-MX" b="0" i="0" u="sng" dirty="0">
                <a:solidFill>
                  <a:srgbClr val="1F1F1F"/>
                </a:solidFill>
                <a:effectLst/>
                <a:latin typeface="Source Sans Pro" panose="020B0503030403020204" pitchFamily="34" charset="0"/>
                <a:hlinkClick r:id="rId4"/>
              </a:rPr>
              <a:t> Caso práctico 2: Cómo puede hacer una empresa de bienestar para tomar decisiones inteligentes</a:t>
            </a:r>
            <a:r>
              <a:rPr lang="es-MX" b="0" i="0" dirty="0">
                <a:solidFill>
                  <a:srgbClr val="1F1F1F"/>
                </a:solidFill>
                <a:effectLst/>
                <a:latin typeface="Source Sans Pro" panose="020B0503030403020204" pitchFamily="34" charset="0"/>
              </a:rPr>
              <a:t> para conocer más detalles sobre este caso práctico.</a:t>
            </a:r>
          </a:p>
          <a:p>
            <a:pPr algn="just"/>
            <a:endParaRPr lang="es-MX" dirty="0"/>
          </a:p>
        </p:txBody>
      </p:sp>
    </p:spTree>
    <p:extLst>
      <p:ext uri="{BB962C8B-B14F-4D97-AF65-F5344CB8AC3E}">
        <p14:creationId xmlns:p14="http://schemas.microsoft.com/office/powerpoint/2010/main" val="742382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E6B1B8-384E-265B-9683-8B7DF1A2665D}"/>
              </a:ext>
            </a:extLst>
          </p:cNvPr>
          <p:cNvSpPr>
            <a:spLocks noGrp="1"/>
          </p:cNvSpPr>
          <p:nvPr>
            <p:ph idx="1"/>
          </p:nvPr>
        </p:nvSpPr>
        <p:spPr>
          <a:xfrm>
            <a:off x="838200" y="605118"/>
            <a:ext cx="10515600" cy="5571845"/>
          </a:xfrm>
        </p:spPr>
        <p:txBody>
          <a:bodyPr>
            <a:normAutofit fontScale="77500" lnSpcReduction="20000"/>
          </a:bodyPr>
          <a:lstStyle/>
          <a:p>
            <a:pPr algn="just">
              <a:buNone/>
            </a:pPr>
            <a:r>
              <a:rPr lang="es-MX" b="1" i="0" u="sng" dirty="0">
                <a:solidFill>
                  <a:srgbClr val="1F1F1F"/>
                </a:solidFill>
                <a:effectLst/>
                <a:latin typeface="unset"/>
                <a:hlinkClick r:id="rId2"/>
              </a:rPr>
              <a:t>Pista 2</a:t>
            </a:r>
            <a:endParaRPr lang="es-MX" b="1" i="0" dirty="0">
              <a:solidFill>
                <a:srgbClr val="1F1F1F"/>
              </a:solidFill>
              <a:effectLst/>
              <a:latin typeface="Source Sans Pro" panose="020B0503030403020204" pitchFamily="34" charset="0"/>
            </a:endParaRPr>
          </a:p>
          <a:p>
            <a:pPr algn="just">
              <a:buNone/>
            </a:pPr>
            <a:r>
              <a:rPr lang="es-MX" b="0" i="0" dirty="0">
                <a:solidFill>
                  <a:srgbClr val="1F1F1F"/>
                </a:solidFill>
                <a:effectLst/>
                <a:latin typeface="Source Sans Pro" panose="020B0503030403020204" pitchFamily="34" charset="0"/>
              </a:rPr>
              <a:t>Si seleccionas la Pista 2, debes buscar un conjunto de datos públicos que se focalice en un área que te parezca interesante. ¿Te interesa la vivienda para las personas sin hogar? ¿Te interesa la conservación de los espacios abiertos para uso público? ¿Te interesa averiguar si Bitcoin es una buena inversión? La Pisa 2 te da libertad para investigar cualquier tema que te guste, pero asume que tú serás tu propio director durante el desarrollo de tu caso práctico desde cero. Tendrás que proponer todos los requisitos del análisis. </a:t>
            </a:r>
          </a:p>
          <a:p>
            <a:pPr algn="just">
              <a:buNone/>
            </a:pPr>
            <a:r>
              <a:rPr lang="es-MX" b="0" i="0" dirty="0">
                <a:solidFill>
                  <a:srgbClr val="1F1F1F"/>
                </a:solidFill>
                <a:effectLst/>
                <a:latin typeface="Source Sans Pro" panose="020B0503030403020204" pitchFamily="34" charset="0"/>
              </a:rPr>
              <a:t>Consulta estos recursos para obtener información adicional antes de seleccionar esta pista más avanzada:</a:t>
            </a:r>
          </a:p>
          <a:p>
            <a:pPr algn="just">
              <a:buFont typeface="Arial" panose="020B0604020202020204" pitchFamily="34" charset="0"/>
              <a:buChar char="•"/>
            </a:pPr>
            <a:r>
              <a:rPr lang="es-MX" b="0" i="0" dirty="0">
                <a:solidFill>
                  <a:srgbClr val="1F1F1F"/>
                </a:solidFill>
                <a:effectLst/>
                <a:latin typeface="var(--cds-font-family-source-sans-pro)"/>
              </a:rPr>
              <a:t>Descarga el</a:t>
            </a:r>
            <a:r>
              <a:rPr lang="es-MX" b="0" i="0" u="sng" dirty="0">
                <a:solidFill>
                  <a:srgbClr val="1F1F1F"/>
                </a:solidFill>
                <a:effectLst/>
                <a:latin typeface="var(--cds-font-family-source-sans-pro)"/>
                <a:hlinkClick r:id="rId3"/>
              </a:rPr>
              <a:t> Caso práctico 3: Recorre tu propio camino en relación con los casos prácticos</a:t>
            </a:r>
            <a:r>
              <a:rPr lang="es-MX" b="0" i="0" dirty="0">
                <a:solidFill>
                  <a:srgbClr val="1F1F1F"/>
                </a:solidFill>
                <a:effectLst/>
                <a:latin typeface="var(--cds-font-family-source-sans-pro)"/>
              </a:rPr>
              <a:t>: Estas instrucciones describen qué implica seleccionar conjuntos de datos públicos y el proceso para crear tu propio caso práctico.</a:t>
            </a:r>
          </a:p>
          <a:p>
            <a:pPr algn="just">
              <a:buFont typeface="Arial" panose="020B0604020202020204" pitchFamily="34" charset="0"/>
              <a:buChar char="•"/>
            </a:pPr>
            <a:r>
              <a:rPr lang="es-MX" b="0" i="0" u="sng" dirty="0">
                <a:solidFill>
                  <a:srgbClr val="1F1F1F"/>
                </a:solidFill>
                <a:effectLst/>
                <a:latin typeface="var(--cds-font-family-source-sans-pro)"/>
                <a:hlinkClick r:id="rId4"/>
              </a:rPr>
              <a:t>Recursos para explorar otros casos prácticos</a:t>
            </a:r>
            <a:r>
              <a:rPr lang="es-MX" b="0" i="0" dirty="0">
                <a:solidFill>
                  <a:srgbClr val="1F1F1F"/>
                </a:solidFill>
                <a:effectLst/>
                <a:latin typeface="var(--cds-font-family-source-sans-pro)"/>
              </a:rPr>
              <a:t>: Esta lectura describe cómo explorar otros casos prácticos para inspirarse utilizando Medium, GitHub,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y </a:t>
            </a:r>
            <a:r>
              <a:rPr lang="es-MX" b="0" i="0" dirty="0" err="1">
                <a:solidFill>
                  <a:srgbClr val="1F1F1F"/>
                </a:solidFill>
                <a:effectLst/>
                <a:latin typeface="var(--cds-font-family-source-sans-pro)"/>
              </a:rPr>
              <a:t>Kaggle</a:t>
            </a:r>
            <a:r>
              <a:rPr lang="es-MX" b="0" i="0" dirty="0">
                <a:solidFill>
                  <a:srgbClr val="1F1F1F"/>
                </a:solidFill>
                <a:effectLst/>
                <a:latin typeface="var(--cds-font-family-source-sans-pro)"/>
              </a:rPr>
              <a:t>.</a:t>
            </a:r>
          </a:p>
          <a:p>
            <a:pPr algn="just"/>
            <a:r>
              <a:rPr lang="es-MX" b="0" i="0" u="sng" dirty="0">
                <a:solidFill>
                  <a:srgbClr val="1F1F1F"/>
                </a:solidFill>
                <a:effectLst/>
                <a:latin typeface="Source Sans Pro" panose="020B0503030403020204" pitchFamily="34" charset="0"/>
                <a:hlinkClick r:id="rId5"/>
              </a:rPr>
              <a:t>Explorar conjuntos de datos públicos</a:t>
            </a:r>
            <a:r>
              <a:rPr lang="es-MX" b="0" i="0" dirty="0">
                <a:solidFill>
                  <a:srgbClr val="1F1F1F"/>
                </a:solidFill>
                <a:effectLst/>
                <a:latin typeface="Source Sans Pro" panose="020B0503030403020204" pitchFamily="34" charset="0"/>
              </a:rPr>
              <a:t>: Esta lectura proporciona una lista de fuentes de conjuntos de datos públicos que puedes explorar para crear tu caso práctico. ¿Te entusiasmó cuando te preguntaron si estabas interesado en averiguar si Bitcoin es una buena inversión? Esta lectura incluye un enlace a los datos históricos de Bitcoin en </a:t>
            </a:r>
            <a:r>
              <a:rPr lang="es-MX" b="0" i="0" dirty="0" err="1">
                <a:solidFill>
                  <a:srgbClr val="1F1F1F"/>
                </a:solidFill>
                <a:effectLst/>
                <a:latin typeface="Source Sans Pro" panose="020B0503030403020204" pitchFamily="34" charset="0"/>
              </a:rPr>
              <a:t>Kaggle</a:t>
            </a:r>
            <a:r>
              <a:rPr lang="es-MX" b="0" i="0" dirty="0">
                <a:solidFill>
                  <a:srgbClr val="1F1F1F"/>
                </a:solidFill>
                <a:effectLst/>
                <a:latin typeface="Source Sans Pro" panose="020B0503030403020204" pitchFamily="34" charset="0"/>
              </a:rPr>
              <a:t>.</a:t>
            </a:r>
          </a:p>
          <a:p>
            <a:pPr marL="0" indent="0" algn="just">
              <a:buNone/>
            </a:pPr>
            <a:endParaRPr lang="es-MX" dirty="0"/>
          </a:p>
        </p:txBody>
      </p:sp>
    </p:spTree>
    <p:extLst>
      <p:ext uri="{BB962C8B-B14F-4D97-AF65-F5344CB8AC3E}">
        <p14:creationId xmlns:p14="http://schemas.microsoft.com/office/powerpoint/2010/main" val="233787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F695418-8058-EF2F-F246-433C6BB72701}"/>
              </a:ext>
            </a:extLst>
          </p:cNvPr>
          <p:cNvPicPr>
            <a:picLocks noChangeAspect="1"/>
          </p:cNvPicPr>
          <p:nvPr/>
        </p:nvPicPr>
        <p:blipFill>
          <a:blip r:embed="rId2"/>
          <a:stretch>
            <a:fillRect/>
          </a:stretch>
        </p:blipFill>
        <p:spPr>
          <a:xfrm>
            <a:off x="-3309" y="856663"/>
            <a:ext cx="12195309" cy="4871783"/>
          </a:xfrm>
          <a:prstGeom prst="rect">
            <a:avLst/>
          </a:prstGeom>
        </p:spPr>
      </p:pic>
    </p:spTree>
    <p:extLst>
      <p:ext uri="{BB962C8B-B14F-4D97-AF65-F5344CB8AC3E}">
        <p14:creationId xmlns:p14="http://schemas.microsoft.com/office/powerpoint/2010/main" val="49784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0408CD2-B87D-4371-A24D-551A44566E40}"/>
              </a:ext>
            </a:extLst>
          </p:cNvPr>
          <p:cNvPicPr>
            <a:picLocks noChangeAspect="1"/>
          </p:cNvPicPr>
          <p:nvPr/>
        </p:nvPicPr>
        <p:blipFill>
          <a:blip r:embed="rId2"/>
          <a:stretch>
            <a:fillRect/>
          </a:stretch>
        </p:blipFill>
        <p:spPr>
          <a:xfrm>
            <a:off x="-1" y="1066210"/>
            <a:ext cx="12192001" cy="4938397"/>
          </a:xfrm>
          <a:prstGeom prst="rect">
            <a:avLst/>
          </a:prstGeom>
        </p:spPr>
      </p:pic>
    </p:spTree>
    <p:extLst>
      <p:ext uri="{BB962C8B-B14F-4D97-AF65-F5344CB8AC3E}">
        <p14:creationId xmlns:p14="http://schemas.microsoft.com/office/powerpoint/2010/main" val="2442822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B9AA5F-76A3-3930-D2B0-B75B24805F53}"/>
              </a:ext>
            </a:extLst>
          </p:cNvPr>
          <p:cNvPicPr>
            <a:picLocks noChangeAspect="1"/>
          </p:cNvPicPr>
          <p:nvPr/>
        </p:nvPicPr>
        <p:blipFill>
          <a:blip r:embed="rId2"/>
          <a:stretch>
            <a:fillRect/>
          </a:stretch>
        </p:blipFill>
        <p:spPr>
          <a:xfrm>
            <a:off x="0" y="991425"/>
            <a:ext cx="12174056" cy="4749807"/>
          </a:xfrm>
          <a:prstGeom prst="rect">
            <a:avLst/>
          </a:prstGeom>
        </p:spPr>
      </p:pic>
    </p:spTree>
    <p:extLst>
      <p:ext uri="{BB962C8B-B14F-4D97-AF65-F5344CB8AC3E}">
        <p14:creationId xmlns:p14="http://schemas.microsoft.com/office/powerpoint/2010/main" val="339222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026570C-7D71-73B7-D360-96629517EE3F}"/>
              </a:ext>
            </a:extLst>
          </p:cNvPr>
          <p:cNvPicPr>
            <a:picLocks noChangeAspect="1"/>
          </p:cNvPicPr>
          <p:nvPr/>
        </p:nvPicPr>
        <p:blipFill>
          <a:blip r:embed="rId2"/>
          <a:stretch>
            <a:fillRect/>
          </a:stretch>
        </p:blipFill>
        <p:spPr>
          <a:xfrm>
            <a:off x="0" y="1050496"/>
            <a:ext cx="12074140" cy="4780678"/>
          </a:xfrm>
          <a:prstGeom prst="rect">
            <a:avLst/>
          </a:prstGeom>
        </p:spPr>
      </p:pic>
    </p:spTree>
    <p:extLst>
      <p:ext uri="{BB962C8B-B14F-4D97-AF65-F5344CB8AC3E}">
        <p14:creationId xmlns:p14="http://schemas.microsoft.com/office/powerpoint/2010/main" val="42384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7515CB-434E-6798-58C5-9B059562F9A5}"/>
              </a:ext>
            </a:extLst>
          </p:cNvPr>
          <p:cNvSpPr>
            <a:spLocks noGrp="1"/>
          </p:cNvSpPr>
          <p:nvPr>
            <p:ph idx="1"/>
          </p:nvPr>
        </p:nvSpPr>
        <p:spPr>
          <a:xfrm>
            <a:off x="838200" y="764101"/>
            <a:ext cx="10515600" cy="5329798"/>
          </a:xfrm>
        </p:spPr>
        <p:txBody>
          <a:bodyPr>
            <a:normAutofit fontScale="85000" lnSpcReduction="20000"/>
          </a:bodyPr>
          <a:lstStyle/>
          <a:p>
            <a:pPr algn="l">
              <a:buNone/>
            </a:pPr>
            <a:r>
              <a:rPr lang="es-MX" b="1" i="0" dirty="0">
                <a:solidFill>
                  <a:srgbClr val="1F1F1F"/>
                </a:solidFill>
                <a:effectLst/>
                <a:latin typeface="unset"/>
              </a:rPr>
              <a:t>Qué esperar</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El Proyecto final del curso de análisis computacional de datos es una oportunidad para que uses muchas de las destrezas y competencias que adquiriste en cursos anteriores. Ya has invertido muchas semanas en el programa, por lo que completar este proyecto final es como una gran celebración de tus logros de aprendizaje. </a:t>
            </a:r>
          </a:p>
          <a:p>
            <a:pPr algn="l">
              <a:buNone/>
            </a:pPr>
            <a:r>
              <a:rPr lang="es-MX" b="0" i="0" dirty="0">
                <a:solidFill>
                  <a:srgbClr val="1F1F1F"/>
                </a:solidFill>
                <a:effectLst/>
                <a:latin typeface="Source Sans Pro" panose="020B0503030403020204" pitchFamily="34" charset="0"/>
              </a:rPr>
              <a:t>¿Qué sigue? Después de repasar qué son los proyectos finales, los casos prácticos y los portafolios, se te presentarán casos realistas. Entonces, elegirás uno de ellos para usar como caso práctico. O, como alternativa, puedes pensar en un caso que esté relacionado con tus intereses personales y utilizarlo para tu caso práctico. Esta será tu oportunidad de atravesar los seis pasos del proceso de análisis de datos de principio a fin. Usa los enlaces en la parte superior de esta página para revisar cualquier contenido en otros cursos del programa y que puedan ayudarte a completar tu caso práctico.</a:t>
            </a:r>
          </a:p>
          <a:p>
            <a:pPr algn="l"/>
            <a:r>
              <a:rPr lang="es-MX" b="0" i="0" dirty="0">
                <a:solidFill>
                  <a:srgbClr val="1F1F1F"/>
                </a:solidFill>
                <a:effectLst/>
                <a:latin typeface="Source Sans Pro" panose="020B0503030403020204" pitchFamily="34" charset="0"/>
              </a:rPr>
              <a:t>Una vez que completes tu caso práctico, puedes incluirlo en tu portafolio en línea. ¡Tu proyecto estimulará tu confianza! Podrás hacer referencia a él como ejemplo de tu trabajo cuando realices entrevistas para puestos de analista de datos</a:t>
            </a:r>
          </a:p>
          <a:p>
            <a:endParaRPr lang="es-MX" dirty="0"/>
          </a:p>
        </p:txBody>
      </p:sp>
    </p:spTree>
    <p:extLst>
      <p:ext uri="{BB962C8B-B14F-4D97-AF65-F5344CB8AC3E}">
        <p14:creationId xmlns:p14="http://schemas.microsoft.com/office/powerpoint/2010/main" val="2387626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570BE52-E699-5211-EDDE-A6BE6A81EBF2}"/>
              </a:ext>
            </a:extLst>
          </p:cNvPr>
          <p:cNvPicPr>
            <a:picLocks noChangeAspect="1"/>
          </p:cNvPicPr>
          <p:nvPr/>
        </p:nvPicPr>
        <p:blipFill>
          <a:blip r:embed="rId2"/>
          <a:stretch>
            <a:fillRect/>
          </a:stretch>
        </p:blipFill>
        <p:spPr>
          <a:xfrm>
            <a:off x="0" y="1030042"/>
            <a:ext cx="12123974" cy="4696201"/>
          </a:xfrm>
          <a:prstGeom prst="rect">
            <a:avLst/>
          </a:prstGeom>
        </p:spPr>
      </p:pic>
    </p:spTree>
    <p:extLst>
      <p:ext uri="{BB962C8B-B14F-4D97-AF65-F5344CB8AC3E}">
        <p14:creationId xmlns:p14="http://schemas.microsoft.com/office/powerpoint/2010/main" val="3316365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E194DA2-3ACC-2E0C-D864-4B534C4575A6}"/>
              </a:ext>
            </a:extLst>
          </p:cNvPr>
          <p:cNvPicPr>
            <a:picLocks noChangeAspect="1"/>
          </p:cNvPicPr>
          <p:nvPr/>
        </p:nvPicPr>
        <p:blipFill>
          <a:blip r:embed="rId2"/>
          <a:stretch>
            <a:fillRect/>
          </a:stretch>
        </p:blipFill>
        <p:spPr>
          <a:xfrm>
            <a:off x="0" y="1188068"/>
            <a:ext cx="12152457" cy="4643106"/>
          </a:xfrm>
          <a:prstGeom prst="rect">
            <a:avLst/>
          </a:prstGeom>
        </p:spPr>
      </p:pic>
    </p:spTree>
    <p:extLst>
      <p:ext uri="{BB962C8B-B14F-4D97-AF65-F5344CB8AC3E}">
        <p14:creationId xmlns:p14="http://schemas.microsoft.com/office/powerpoint/2010/main" val="93881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F1E7192-16B8-3D98-CD3C-2C930CAAF2E5}"/>
              </a:ext>
            </a:extLst>
          </p:cNvPr>
          <p:cNvPicPr>
            <a:picLocks noChangeAspect="1"/>
          </p:cNvPicPr>
          <p:nvPr/>
        </p:nvPicPr>
        <p:blipFill>
          <a:blip r:embed="rId2"/>
          <a:stretch>
            <a:fillRect/>
          </a:stretch>
        </p:blipFill>
        <p:spPr>
          <a:xfrm>
            <a:off x="1086196" y="251695"/>
            <a:ext cx="7018307" cy="2301703"/>
          </a:xfrm>
          <a:prstGeom prst="rect">
            <a:avLst/>
          </a:prstGeom>
        </p:spPr>
      </p:pic>
      <p:pic>
        <p:nvPicPr>
          <p:cNvPr id="7" name="Imagen 6">
            <a:extLst>
              <a:ext uri="{FF2B5EF4-FFF2-40B4-BE49-F238E27FC236}">
                <a16:creationId xmlns:a16="http://schemas.microsoft.com/office/drawing/2014/main" id="{CCEE63A5-4A53-9FB7-6CC8-B995E1836795}"/>
              </a:ext>
            </a:extLst>
          </p:cNvPr>
          <p:cNvPicPr>
            <a:picLocks noChangeAspect="1"/>
          </p:cNvPicPr>
          <p:nvPr/>
        </p:nvPicPr>
        <p:blipFill>
          <a:blip r:embed="rId3"/>
          <a:srcRect l="2958" t="12660" r="42435" b="34637"/>
          <a:stretch/>
        </p:blipFill>
        <p:spPr>
          <a:xfrm>
            <a:off x="7974105" y="2254478"/>
            <a:ext cx="3548029" cy="1925240"/>
          </a:xfrm>
          <a:prstGeom prst="rect">
            <a:avLst/>
          </a:prstGeom>
        </p:spPr>
      </p:pic>
      <p:pic>
        <p:nvPicPr>
          <p:cNvPr id="9" name="Imagen 8">
            <a:extLst>
              <a:ext uri="{FF2B5EF4-FFF2-40B4-BE49-F238E27FC236}">
                <a16:creationId xmlns:a16="http://schemas.microsoft.com/office/drawing/2014/main" id="{467E0845-ECFE-2988-91DA-501A8397F6AF}"/>
              </a:ext>
            </a:extLst>
          </p:cNvPr>
          <p:cNvPicPr>
            <a:picLocks noChangeAspect="1"/>
          </p:cNvPicPr>
          <p:nvPr/>
        </p:nvPicPr>
        <p:blipFill>
          <a:blip r:embed="rId4"/>
          <a:stretch>
            <a:fillRect/>
          </a:stretch>
        </p:blipFill>
        <p:spPr>
          <a:xfrm>
            <a:off x="360583" y="2728209"/>
            <a:ext cx="4234766" cy="1825958"/>
          </a:xfrm>
          <a:prstGeom prst="rect">
            <a:avLst/>
          </a:prstGeom>
        </p:spPr>
      </p:pic>
      <p:pic>
        <p:nvPicPr>
          <p:cNvPr id="11" name="Imagen 10">
            <a:extLst>
              <a:ext uri="{FF2B5EF4-FFF2-40B4-BE49-F238E27FC236}">
                <a16:creationId xmlns:a16="http://schemas.microsoft.com/office/drawing/2014/main" id="{8BD6791C-D811-7F51-7CFD-56238884A52B}"/>
              </a:ext>
            </a:extLst>
          </p:cNvPr>
          <p:cNvPicPr>
            <a:picLocks noChangeAspect="1"/>
          </p:cNvPicPr>
          <p:nvPr/>
        </p:nvPicPr>
        <p:blipFill>
          <a:blip r:embed="rId5"/>
          <a:stretch>
            <a:fillRect/>
          </a:stretch>
        </p:blipFill>
        <p:spPr>
          <a:xfrm>
            <a:off x="2226239" y="4935071"/>
            <a:ext cx="4729421" cy="1671234"/>
          </a:xfrm>
          <a:prstGeom prst="rect">
            <a:avLst/>
          </a:prstGeom>
        </p:spPr>
      </p:pic>
      <p:pic>
        <p:nvPicPr>
          <p:cNvPr id="13" name="Imagen 12">
            <a:extLst>
              <a:ext uri="{FF2B5EF4-FFF2-40B4-BE49-F238E27FC236}">
                <a16:creationId xmlns:a16="http://schemas.microsoft.com/office/drawing/2014/main" id="{B2F6C243-AF69-9868-DD59-533628388E57}"/>
              </a:ext>
            </a:extLst>
          </p:cNvPr>
          <p:cNvPicPr>
            <a:picLocks noChangeAspect="1"/>
          </p:cNvPicPr>
          <p:nvPr/>
        </p:nvPicPr>
        <p:blipFill>
          <a:blip r:embed="rId6"/>
          <a:stretch>
            <a:fillRect/>
          </a:stretch>
        </p:blipFill>
        <p:spPr>
          <a:xfrm>
            <a:off x="7261411" y="4554167"/>
            <a:ext cx="3997667" cy="1918479"/>
          </a:xfrm>
          <a:prstGeom prst="rect">
            <a:avLst/>
          </a:prstGeom>
        </p:spPr>
      </p:pic>
    </p:spTree>
    <p:extLst>
      <p:ext uri="{BB962C8B-B14F-4D97-AF65-F5344CB8AC3E}">
        <p14:creationId xmlns:p14="http://schemas.microsoft.com/office/powerpoint/2010/main" val="746286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08ED8B-9A05-4964-FD39-49935BB42E40}"/>
              </a:ext>
            </a:extLst>
          </p:cNvPr>
          <p:cNvSpPr>
            <a:spLocks noGrp="1"/>
          </p:cNvSpPr>
          <p:nvPr>
            <p:ph idx="1"/>
          </p:nvPr>
        </p:nvSpPr>
        <p:spPr>
          <a:xfrm>
            <a:off x="775682" y="187262"/>
            <a:ext cx="10640635" cy="796553"/>
          </a:xfrm>
        </p:spPr>
        <p:txBody>
          <a:bodyPr>
            <a:normAutofit fontScale="85000" lnSpcReduction="10000"/>
          </a:bodyPr>
          <a:lstStyle/>
          <a:p>
            <a:pPr algn="l">
              <a:buNone/>
            </a:pPr>
            <a:r>
              <a:rPr lang="es-MX" b="0" i="0" dirty="0">
                <a:solidFill>
                  <a:srgbClr val="1F1F1F"/>
                </a:solidFill>
                <a:effectLst/>
                <a:latin typeface="Source Sans Pro" panose="020B0503030403020204" pitchFamily="34" charset="0"/>
              </a:rPr>
              <a:t>Aprendiste que un portafolio representa tus habilidades y muestra algunos de tus proyectos previos a los posibles empleadores. Mantén tu portafolio:</a:t>
            </a:r>
            <a:endParaRPr lang="es-MX" dirty="0"/>
          </a:p>
        </p:txBody>
      </p:sp>
      <p:graphicFrame>
        <p:nvGraphicFramePr>
          <p:cNvPr id="4" name="Tabla 3">
            <a:extLst>
              <a:ext uri="{FF2B5EF4-FFF2-40B4-BE49-F238E27FC236}">
                <a16:creationId xmlns:a16="http://schemas.microsoft.com/office/drawing/2014/main" id="{7DF7DBDA-82CD-3440-83C2-13085A07CEBE}"/>
              </a:ext>
            </a:extLst>
          </p:cNvPr>
          <p:cNvGraphicFramePr>
            <a:graphicFrameLocks noGrp="1"/>
          </p:cNvGraphicFramePr>
          <p:nvPr>
            <p:extLst>
              <p:ext uri="{D42A27DB-BD31-4B8C-83A1-F6EECF244321}">
                <p14:modId xmlns:p14="http://schemas.microsoft.com/office/powerpoint/2010/main" val="1228109325"/>
              </p:ext>
            </p:extLst>
          </p:nvPr>
        </p:nvGraphicFramePr>
        <p:xfrm>
          <a:off x="524435" y="1196789"/>
          <a:ext cx="11143129" cy="5473949"/>
        </p:xfrm>
        <a:graphic>
          <a:graphicData uri="http://schemas.openxmlformats.org/drawingml/2006/table">
            <a:tbl>
              <a:tblPr firstRow="1" bandRow="1">
                <a:tableStyleId>{5C22544A-7EE6-4342-B048-85BDC9FD1C3A}</a:tableStyleId>
              </a:tblPr>
              <a:tblGrid>
                <a:gridCol w="1439319">
                  <a:extLst>
                    <a:ext uri="{9D8B030D-6E8A-4147-A177-3AD203B41FA5}">
                      <a16:colId xmlns:a16="http://schemas.microsoft.com/office/drawing/2014/main" val="4159154012"/>
                    </a:ext>
                  </a:extLst>
                </a:gridCol>
                <a:gridCol w="9703810">
                  <a:extLst>
                    <a:ext uri="{9D8B030D-6E8A-4147-A177-3AD203B41FA5}">
                      <a16:colId xmlns:a16="http://schemas.microsoft.com/office/drawing/2014/main" val="3629821465"/>
                    </a:ext>
                  </a:extLst>
                </a:gridCol>
              </a:tblGrid>
              <a:tr h="344982">
                <a:tc>
                  <a:txBody>
                    <a:bodyPr/>
                    <a:lstStyle/>
                    <a:p>
                      <a:pPr algn="l" fontAlgn="t">
                        <a:buNone/>
                      </a:pPr>
                      <a:r>
                        <a:rPr lang="es-MX" b="1" dirty="0">
                          <a:effectLst/>
                          <a:latin typeface="unset"/>
                        </a:rPr>
                        <a:t>Plataforma</a:t>
                      </a:r>
                      <a:endParaRPr lang="es-MX" b="1" dirty="0">
                        <a:effectLst/>
                        <a:latin typeface="var(--cds-font-family-source-sans-pro)"/>
                      </a:endParaRPr>
                    </a:p>
                  </a:txBody>
                  <a:tcPr/>
                </a:tc>
                <a:tc>
                  <a:txBody>
                    <a:bodyPr/>
                    <a:lstStyle/>
                    <a:p>
                      <a:pPr algn="l" fontAlgn="t">
                        <a:buNone/>
                      </a:pPr>
                      <a:r>
                        <a:rPr lang="es-MX" b="1" dirty="0">
                          <a:effectLst/>
                          <a:latin typeface="unset"/>
                        </a:rPr>
                        <a:t>Información para ayudarte a gestionar tu portafolio</a:t>
                      </a:r>
                      <a:endParaRPr lang="es-MX" b="1" dirty="0">
                        <a:effectLst/>
                        <a:latin typeface="var(--cds-font-family-source-sans-pro)"/>
                      </a:endParaRPr>
                    </a:p>
                  </a:txBody>
                  <a:tcPr/>
                </a:tc>
                <a:extLst>
                  <a:ext uri="{0D108BD9-81ED-4DB2-BD59-A6C34878D82A}">
                    <a16:rowId xmlns:a16="http://schemas.microsoft.com/office/drawing/2014/main" val="436636083"/>
                  </a:ext>
                </a:extLst>
              </a:tr>
              <a:tr h="603718">
                <a:tc>
                  <a:txBody>
                    <a:bodyPr/>
                    <a:lstStyle/>
                    <a:p>
                      <a:pPr algn="l" fontAlgn="t">
                        <a:buNone/>
                      </a:pPr>
                      <a:r>
                        <a:rPr lang="es-MX">
                          <a:effectLst/>
                          <a:latin typeface="var(--cds-font-family-source-sans-pro)"/>
                        </a:rPr>
                        <a:t>GitHub</a:t>
                      </a:r>
                    </a:p>
                  </a:txBody>
                  <a:tcPr/>
                </a:tc>
                <a:tc>
                  <a:txBody>
                    <a:bodyPr/>
                    <a:lstStyle/>
                    <a:p>
                      <a:pPr algn="l" fontAlgn="t">
                        <a:buNone/>
                      </a:pPr>
                      <a:r>
                        <a:rPr lang="es-MX" u="sng">
                          <a:effectLst/>
                          <a:latin typeface="var(--cds-font-family-source-sans-pro)"/>
                          <a:hlinkClick r:id="rId2"/>
                        </a:rPr>
                        <a:t>8 pasos para publicar tu portafolio en GitHub</a:t>
                      </a:r>
                      <a:r>
                        <a:rPr lang="es-MX">
                          <a:effectLst/>
                          <a:latin typeface="var(--cds-font-family-source-sans-pro)"/>
                        </a:rPr>
                        <a:t>: Sigue los pasos que se mencionan en este artículo para crear un repositorio para tu portafolio.</a:t>
                      </a:r>
                    </a:p>
                  </a:txBody>
                  <a:tcPr/>
                </a:tc>
                <a:extLst>
                  <a:ext uri="{0D108BD9-81ED-4DB2-BD59-A6C34878D82A}">
                    <a16:rowId xmlns:a16="http://schemas.microsoft.com/office/drawing/2014/main" val="4284089863"/>
                  </a:ext>
                </a:extLst>
              </a:tr>
              <a:tr h="1121191">
                <a:tc>
                  <a:txBody>
                    <a:bodyPr/>
                    <a:lstStyle/>
                    <a:p>
                      <a:pPr algn="l" fontAlgn="t">
                        <a:buNone/>
                      </a:pPr>
                      <a:r>
                        <a:rPr lang="es-MX">
                          <a:effectLst/>
                          <a:latin typeface="var(--cds-font-family-source-sans-pro)"/>
                        </a:rPr>
                        <a:t>Kaggle</a:t>
                      </a:r>
                    </a:p>
                  </a:txBody>
                  <a:tcPr/>
                </a:tc>
                <a:tc>
                  <a:txBody>
                    <a:bodyPr/>
                    <a:lstStyle/>
                    <a:p>
                      <a:pPr algn="l" fontAlgn="t">
                        <a:buNone/>
                      </a:pPr>
                      <a:r>
                        <a:rPr lang="es-MX" u="sng">
                          <a:effectLst/>
                          <a:latin typeface="var(--cds-font-family-source-sans-pro)"/>
                          <a:hlinkClick r:id="rId3"/>
                        </a:rPr>
                        <a:t>Guía de Kernels Kaggle para principiantes</a:t>
                      </a:r>
                      <a:r>
                        <a:rPr lang="es-MX">
                          <a:effectLst/>
                          <a:latin typeface="var(--cds-font-family-source-sans-pro)"/>
                        </a:rPr>
                        <a:t>: Sigue este tutorial para crear un Kernel y compartirlo (hacerlo público).</a:t>
                      </a:r>
                      <a:r>
                        <a:rPr lang="es-MX" u="sng">
                          <a:effectLst/>
                          <a:latin typeface="var(--cds-font-family-source-sans-pro)"/>
                          <a:hlinkClick r:id="rId4"/>
                        </a:rPr>
                        <a:t> Publicar tu primer conjunto de datos en Kaggle</a:t>
                      </a:r>
                      <a:r>
                        <a:rPr lang="es-MX">
                          <a:effectLst/>
                          <a:latin typeface="var(--cds-font-family-source-sans-pro)"/>
                        </a:rPr>
                        <a:t>: Sigue los pasos que se indican en este artículo para publicar tu propio conjunto de datos y hacerlo público.</a:t>
                      </a:r>
                    </a:p>
                  </a:txBody>
                  <a:tcPr/>
                </a:tc>
                <a:extLst>
                  <a:ext uri="{0D108BD9-81ED-4DB2-BD59-A6C34878D82A}">
                    <a16:rowId xmlns:a16="http://schemas.microsoft.com/office/drawing/2014/main" val="398103314"/>
                  </a:ext>
                </a:extLst>
              </a:tr>
              <a:tr h="1121191">
                <a:tc>
                  <a:txBody>
                    <a:bodyPr/>
                    <a:lstStyle/>
                    <a:p>
                      <a:pPr algn="l" fontAlgn="t">
                        <a:buNone/>
                      </a:pPr>
                      <a:r>
                        <a:rPr lang="es-MX">
                          <a:effectLst/>
                          <a:latin typeface="var(--cds-font-family-source-sans-pro)"/>
                        </a:rPr>
                        <a:t>Tableau</a:t>
                      </a:r>
                    </a:p>
                  </a:txBody>
                  <a:tcPr/>
                </a:tc>
                <a:tc>
                  <a:txBody>
                    <a:bodyPr/>
                    <a:lstStyle/>
                    <a:p>
                      <a:pPr algn="l" fontAlgn="t">
                        <a:buNone/>
                      </a:pPr>
                      <a:r>
                        <a:rPr lang="es-MX">
                          <a:effectLst/>
                          <a:latin typeface="var(--cds-font-family-source-sans-pro)"/>
                        </a:rPr>
                        <a:t>Toda visualización creada en Tableau Public ya es pública por defecto. Para añadir una visualización de Tableau a otro sitio alojado se necesita mucho más. Por ese motivo, probablemente sea mejor vincular a las visualizaciones de Tableau cuando tu portafolio esté alojado en un sitio web personal o en otra plataforma, como GitHub.</a:t>
                      </a:r>
                    </a:p>
                  </a:txBody>
                  <a:tcPr/>
                </a:tc>
                <a:extLst>
                  <a:ext uri="{0D108BD9-81ED-4DB2-BD59-A6C34878D82A}">
                    <a16:rowId xmlns:a16="http://schemas.microsoft.com/office/drawing/2014/main" val="1151488018"/>
                  </a:ext>
                </a:extLst>
              </a:tr>
              <a:tr h="603718">
                <a:tc>
                  <a:txBody>
                    <a:bodyPr/>
                    <a:lstStyle/>
                    <a:p>
                      <a:pPr algn="l" fontAlgn="t">
                        <a:buNone/>
                      </a:pPr>
                      <a:r>
                        <a:rPr lang="es-MX">
                          <a:effectLst/>
                          <a:latin typeface="var(--cds-font-family-source-sans-pro)"/>
                        </a:rPr>
                        <a:t>Medium</a:t>
                      </a:r>
                    </a:p>
                  </a:txBody>
                  <a:tcPr/>
                </a:tc>
                <a:tc>
                  <a:txBody>
                    <a:bodyPr/>
                    <a:lstStyle/>
                    <a:p>
                      <a:pPr algn="l" fontAlgn="t">
                        <a:buNone/>
                      </a:pPr>
                      <a:r>
                        <a:rPr lang="es-MX" u="sng">
                          <a:effectLst/>
                          <a:latin typeface="var(--cds-font-family-source-sans-pro)"/>
                          <a:hlinkClick r:id="rId5"/>
                        </a:rPr>
                        <a:t>Primeros pasos con una publicación Medium</a:t>
                      </a:r>
                      <a:r>
                        <a:rPr lang="es-MX">
                          <a:effectLst/>
                          <a:latin typeface="var(--cds-font-family-source-sans-pro)"/>
                        </a:rPr>
                        <a:t>: Sigue el proceso que se describe en esta guía para crear tu propia publicación.</a:t>
                      </a:r>
                    </a:p>
                  </a:txBody>
                  <a:tcPr/>
                </a:tc>
                <a:extLst>
                  <a:ext uri="{0D108BD9-81ED-4DB2-BD59-A6C34878D82A}">
                    <a16:rowId xmlns:a16="http://schemas.microsoft.com/office/drawing/2014/main" val="1203870576"/>
                  </a:ext>
                </a:extLst>
              </a:tr>
              <a:tr h="603718">
                <a:tc>
                  <a:txBody>
                    <a:bodyPr/>
                    <a:lstStyle/>
                    <a:p>
                      <a:pPr algn="l" fontAlgn="t">
                        <a:buNone/>
                      </a:pPr>
                      <a:r>
                        <a:rPr lang="es-MX">
                          <a:effectLst/>
                          <a:latin typeface="var(--cds-font-family-source-sans-pro)"/>
                        </a:rPr>
                        <a:t>WordPress</a:t>
                      </a:r>
                    </a:p>
                  </a:txBody>
                  <a:tcPr/>
                </a:tc>
                <a:tc>
                  <a:txBody>
                    <a:bodyPr/>
                    <a:lstStyle/>
                    <a:p>
                      <a:pPr algn="l" fontAlgn="t">
                        <a:buNone/>
                      </a:pPr>
                      <a:r>
                        <a:rPr lang="es-MX" u="sng">
                          <a:effectLst/>
                          <a:latin typeface="var(--cds-font-family-source-sans-pro)"/>
                          <a:hlinkClick r:id="rId6"/>
                        </a:rPr>
                        <a:t>Para publicar</a:t>
                      </a:r>
                      <a:r>
                        <a:rPr lang="es-MX">
                          <a:effectLst/>
                          <a:latin typeface="var(--cds-font-family-source-sans-pro)"/>
                        </a:rPr>
                        <a:t>: Sigue estas instrucciones para crear páginas o publicar contenido en tu sitio.</a:t>
                      </a:r>
                    </a:p>
                  </a:txBody>
                  <a:tcPr/>
                </a:tc>
                <a:extLst>
                  <a:ext uri="{0D108BD9-81ED-4DB2-BD59-A6C34878D82A}">
                    <a16:rowId xmlns:a16="http://schemas.microsoft.com/office/drawing/2014/main" val="525109083"/>
                  </a:ext>
                </a:extLst>
              </a:tr>
              <a:tr h="862455">
                <a:tc>
                  <a:txBody>
                    <a:bodyPr/>
                    <a:lstStyle/>
                    <a:p>
                      <a:pPr algn="l" fontAlgn="t">
                        <a:buNone/>
                      </a:pPr>
                      <a:r>
                        <a:rPr lang="es-MX">
                          <a:effectLst/>
                          <a:latin typeface="var(--cds-font-family-source-sans-pro)"/>
                        </a:rPr>
                        <a:t>Google Sites</a:t>
                      </a:r>
                    </a:p>
                  </a:txBody>
                  <a:tcPr/>
                </a:tc>
                <a:tc>
                  <a:txBody>
                    <a:bodyPr/>
                    <a:lstStyle/>
                    <a:p>
                      <a:pPr algn="l" fontAlgn="t">
                        <a:buNone/>
                      </a:pPr>
                      <a:r>
                        <a:rPr lang="es-MX" u="sng" dirty="0">
                          <a:effectLst/>
                          <a:latin typeface="var(--cds-font-family-source-sans-pro)"/>
                          <a:hlinkClick r:id="rId7"/>
                        </a:rPr>
                        <a:t>Publicar y compartir tu sitio</a:t>
                      </a:r>
                      <a:r>
                        <a:rPr lang="es-MX" dirty="0">
                          <a:effectLst/>
                          <a:latin typeface="var(--cds-font-family-source-sans-pro)"/>
                        </a:rPr>
                        <a:t>: Sigue estas instrucciones para publicar tu sitio y compartirlo públicamente.</a:t>
                      </a:r>
                      <a:r>
                        <a:rPr lang="es-MX" u="sng" dirty="0">
                          <a:effectLst/>
                          <a:latin typeface="var(--cds-font-family-source-sans-pro)"/>
                          <a:hlinkClick r:id="rId8"/>
                        </a:rPr>
                        <a:t> Usar un dominio personalizado para tu sitio</a:t>
                      </a:r>
                      <a:r>
                        <a:rPr lang="es-MX" dirty="0">
                          <a:effectLst/>
                          <a:latin typeface="var(--cds-font-family-source-sans-pro)"/>
                        </a:rPr>
                        <a:t>: Consulta estas instrucciones si quieres usar una URL personalizada para tu portafolio.</a:t>
                      </a:r>
                    </a:p>
                  </a:txBody>
                  <a:tcPr/>
                </a:tc>
                <a:extLst>
                  <a:ext uri="{0D108BD9-81ED-4DB2-BD59-A6C34878D82A}">
                    <a16:rowId xmlns:a16="http://schemas.microsoft.com/office/drawing/2014/main" val="4036352854"/>
                  </a:ext>
                </a:extLst>
              </a:tr>
            </a:tbl>
          </a:graphicData>
        </a:graphic>
      </p:graphicFrame>
    </p:spTree>
    <p:extLst>
      <p:ext uri="{BB962C8B-B14F-4D97-AF65-F5344CB8AC3E}">
        <p14:creationId xmlns:p14="http://schemas.microsoft.com/office/powerpoint/2010/main" val="60891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D1E68F-B534-BDF0-50C3-158BC648445C}"/>
              </a:ext>
            </a:extLst>
          </p:cNvPr>
          <p:cNvSpPr>
            <a:spLocks noGrp="1"/>
          </p:cNvSpPr>
          <p:nvPr>
            <p:ph idx="1"/>
          </p:nvPr>
        </p:nvSpPr>
        <p:spPr>
          <a:xfrm>
            <a:off x="838200" y="443753"/>
            <a:ext cx="10515600" cy="5733210"/>
          </a:xfrm>
        </p:spPr>
        <p:txBody>
          <a:bodyPr>
            <a:normAutofit fontScale="77500" lnSpcReduction="20000"/>
          </a:bodyPr>
          <a:lstStyle/>
          <a:p>
            <a:pPr algn="l">
              <a:buNone/>
            </a:pPr>
            <a:r>
              <a:rPr lang="es-MX" b="0" i="0" dirty="0">
                <a:solidFill>
                  <a:srgbClr val="1F1F1F"/>
                </a:solidFill>
                <a:effectLst/>
                <a:latin typeface="Source Sans Pro" panose="020B0503030403020204" pitchFamily="34" charset="0"/>
              </a:rPr>
              <a:t>Es importante que tengas la mentalidad de una analista de datos en el mundo real. Esta parte del curso te prepara para que utilices esa mentalidad cuando hables sobre tu caso práctico durante las entrevistas, y eso, en definitiva, te ayudará a tener éxito en las entrevistas con los reclutadores y los gerentes de contratación.</a:t>
            </a:r>
          </a:p>
          <a:p>
            <a:pPr algn="l">
              <a:buNone/>
            </a:pPr>
            <a:r>
              <a:rPr lang="es-MX" b="0" i="0" dirty="0">
                <a:solidFill>
                  <a:srgbClr val="1F1F1F"/>
                </a:solidFill>
                <a:effectLst/>
                <a:latin typeface="Source Sans Pro" panose="020B0503030403020204" pitchFamily="34" charset="0"/>
              </a:rPr>
              <a:t>En el contenido de esta semana, se presentarán ejemplos útiles de distintas situaciones de entrevista. Tendrás la oportunidad de:</a:t>
            </a:r>
          </a:p>
          <a:p>
            <a:pPr algn="l">
              <a:buFont typeface="Arial" panose="020B0604020202020204" pitchFamily="34" charset="0"/>
              <a:buChar char="•"/>
            </a:pPr>
            <a:r>
              <a:rPr lang="es-MX" b="0" i="0" dirty="0">
                <a:solidFill>
                  <a:srgbClr val="1F1F1F"/>
                </a:solidFill>
                <a:effectLst/>
                <a:latin typeface="var(--cds-font-family-source-sans-pro)"/>
              </a:rPr>
              <a:t>Familiarizarte con las prácticas y las preguntas de las entrevistas</a:t>
            </a:r>
          </a:p>
          <a:p>
            <a:pPr algn="l">
              <a:buFont typeface="Arial" panose="020B0604020202020204" pitchFamily="34" charset="0"/>
              <a:buChar char="•"/>
            </a:pPr>
            <a:r>
              <a:rPr lang="es-MX" b="0" i="0" dirty="0">
                <a:solidFill>
                  <a:srgbClr val="1F1F1F"/>
                </a:solidFill>
                <a:effectLst/>
                <a:latin typeface="var(--cds-font-family-source-sans-pro)"/>
              </a:rPr>
              <a:t>Desarrollar tus propias estrategias para utilizar tu portafolio y tu caso práctico </a:t>
            </a:r>
          </a:p>
          <a:p>
            <a:pPr algn="l">
              <a:buFont typeface="Arial" panose="020B0604020202020204" pitchFamily="34" charset="0"/>
              <a:buChar char="•"/>
            </a:pPr>
            <a:r>
              <a:rPr lang="es-MX" b="0" i="0" dirty="0">
                <a:solidFill>
                  <a:srgbClr val="1F1F1F"/>
                </a:solidFill>
                <a:effectLst/>
                <a:latin typeface="var(--cds-font-family-source-sans-pro)"/>
              </a:rPr>
              <a:t>Crear y pulir una presentación concisa para tu caso práctico</a:t>
            </a:r>
          </a:p>
          <a:p>
            <a:pPr algn="l">
              <a:buFont typeface="Arial" panose="020B0604020202020204" pitchFamily="34" charset="0"/>
              <a:buChar char="•"/>
            </a:pPr>
            <a:r>
              <a:rPr lang="es-MX" b="0" i="0" dirty="0">
                <a:solidFill>
                  <a:srgbClr val="1F1F1F"/>
                </a:solidFill>
                <a:effectLst/>
                <a:latin typeface="var(--cds-font-family-source-sans-pro)"/>
              </a:rPr>
              <a:t>Practicar la presentación de tu caso práctico a un alto nivel y en el momento adecuado durante las entrevistas</a:t>
            </a:r>
          </a:p>
          <a:p>
            <a:pPr algn="l">
              <a:buFont typeface="Arial" panose="020B0604020202020204" pitchFamily="34" charset="0"/>
              <a:buChar char="•"/>
            </a:pPr>
            <a:r>
              <a:rPr lang="es-MX" b="0" i="0" dirty="0">
                <a:solidFill>
                  <a:srgbClr val="1F1F1F"/>
                </a:solidFill>
                <a:effectLst/>
                <a:latin typeface="var(--cds-font-family-source-sans-pro)"/>
              </a:rPr>
              <a:t>Acceder a recursos que te ayudarán a tener más confianza para presentar tu caso práctico a los reclutadores y a los gerentes de contratación cuando te entrevistes para puestos de analista de datos</a:t>
            </a:r>
          </a:p>
          <a:p>
            <a:pPr marL="0" indent="0" algn="l">
              <a:buNone/>
            </a:pPr>
            <a:r>
              <a:rPr lang="es-MX" b="0" i="0" dirty="0">
                <a:solidFill>
                  <a:srgbClr val="1F1F1F"/>
                </a:solidFill>
                <a:effectLst/>
                <a:latin typeface="Source Sans Pro" panose="020B0503030403020204" pitchFamily="34" charset="0"/>
              </a:rPr>
              <a:t>Tu caso práctico muestra habilidades fundamentales a los posibles empleadores y exhibe lo que aprendiste del Certificado de análisis computacional de datos de Google. ¡Pero poder presentar esas habilidades y debatir sobre tu caso práctico durante las entrevistas también será algo fundamental para alcanzar el éxito!  </a:t>
            </a:r>
          </a:p>
          <a:p>
            <a:endParaRPr lang="es-MX" dirty="0"/>
          </a:p>
        </p:txBody>
      </p:sp>
    </p:spTree>
    <p:extLst>
      <p:ext uri="{BB962C8B-B14F-4D97-AF65-F5344CB8AC3E}">
        <p14:creationId xmlns:p14="http://schemas.microsoft.com/office/powerpoint/2010/main" val="142439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19F6B8F-3BC8-4E84-45C9-9EB5F8D72B81}"/>
              </a:ext>
            </a:extLst>
          </p:cNvPr>
          <p:cNvPicPr>
            <a:picLocks noChangeAspect="1"/>
          </p:cNvPicPr>
          <p:nvPr/>
        </p:nvPicPr>
        <p:blipFill>
          <a:blip r:embed="rId2"/>
          <a:stretch>
            <a:fillRect/>
          </a:stretch>
        </p:blipFill>
        <p:spPr>
          <a:xfrm>
            <a:off x="562746" y="326192"/>
            <a:ext cx="7337071" cy="1455083"/>
          </a:xfrm>
          <a:prstGeom prst="rect">
            <a:avLst/>
          </a:prstGeom>
        </p:spPr>
      </p:pic>
      <p:pic>
        <p:nvPicPr>
          <p:cNvPr id="7" name="Imagen 6">
            <a:extLst>
              <a:ext uri="{FF2B5EF4-FFF2-40B4-BE49-F238E27FC236}">
                <a16:creationId xmlns:a16="http://schemas.microsoft.com/office/drawing/2014/main" id="{D247EB82-9F2F-CAF9-BFBF-E9337A67F9E0}"/>
              </a:ext>
            </a:extLst>
          </p:cNvPr>
          <p:cNvPicPr>
            <a:picLocks noChangeAspect="1"/>
          </p:cNvPicPr>
          <p:nvPr/>
        </p:nvPicPr>
        <p:blipFill>
          <a:blip r:embed="rId3"/>
          <a:stretch>
            <a:fillRect/>
          </a:stretch>
        </p:blipFill>
        <p:spPr>
          <a:xfrm>
            <a:off x="562746" y="2228930"/>
            <a:ext cx="8161529" cy="4588620"/>
          </a:xfrm>
          <a:prstGeom prst="rect">
            <a:avLst/>
          </a:prstGeom>
        </p:spPr>
      </p:pic>
    </p:spTree>
    <p:extLst>
      <p:ext uri="{BB962C8B-B14F-4D97-AF65-F5344CB8AC3E}">
        <p14:creationId xmlns:p14="http://schemas.microsoft.com/office/powerpoint/2010/main" val="2419171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A14000-BF92-5CDE-6515-B20EE00D3F3A}"/>
              </a:ext>
            </a:extLst>
          </p:cNvPr>
          <p:cNvPicPr>
            <a:picLocks noChangeAspect="1"/>
          </p:cNvPicPr>
          <p:nvPr/>
        </p:nvPicPr>
        <p:blipFill>
          <a:blip r:embed="rId2"/>
          <a:srcRect l="6875" t="31029" r="6875" b="17361"/>
          <a:stretch/>
        </p:blipFill>
        <p:spPr>
          <a:xfrm>
            <a:off x="718279" y="719529"/>
            <a:ext cx="6641892" cy="2234478"/>
          </a:xfrm>
          <a:prstGeom prst="rect">
            <a:avLst/>
          </a:prstGeom>
        </p:spPr>
      </p:pic>
      <p:pic>
        <p:nvPicPr>
          <p:cNvPr id="7" name="Imagen 6">
            <a:extLst>
              <a:ext uri="{FF2B5EF4-FFF2-40B4-BE49-F238E27FC236}">
                <a16:creationId xmlns:a16="http://schemas.microsoft.com/office/drawing/2014/main" id="{29781B91-3D45-FB47-B055-DBD4F679FBB6}"/>
              </a:ext>
            </a:extLst>
          </p:cNvPr>
          <p:cNvPicPr>
            <a:picLocks noChangeAspect="1"/>
          </p:cNvPicPr>
          <p:nvPr/>
        </p:nvPicPr>
        <p:blipFill>
          <a:blip r:embed="rId3"/>
          <a:stretch>
            <a:fillRect/>
          </a:stretch>
        </p:blipFill>
        <p:spPr>
          <a:xfrm>
            <a:off x="7360171" y="2584597"/>
            <a:ext cx="4058216" cy="2638793"/>
          </a:xfrm>
          <a:prstGeom prst="rect">
            <a:avLst/>
          </a:prstGeom>
        </p:spPr>
      </p:pic>
      <p:pic>
        <p:nvPicPr>
          <p:cNvPr id="9" name="Imagen 8">
            <a:extLst>
              <a:ext uri="{FF2B5EF4-FFF2-40B4-BE49-F238E27FC236}">
                <a16:creationId xmlns:a16="http://schemas.microsoft.com/office/drawing/2014/main" id="{8C8B4DBB-D7B4-F981-B3D1-7BF308B0E285}"/>
              </a:ext>
            </a:extLst>
          </p:cNvPr>
          <p:cNvPicPr>
            <a:picLocks noChangeAspect="1"/>
          </p:cNvPicPr>
          <p:nvPr/>
        </p:nvPicPr>
        <p:blipFill>
          <a:blip r:embed="rId4"/>
          <a:stretch>
            <a:fillRect/>
          </a:stretch>
        </p:blipFill>
        <p:spPr>
          <a:xfrm>
            <a:off x="1180096" y="3528257"/>
            <a:ext cx="4315427" cy="2610214"/>
          </a:xfrm>
          <a:prstGeom prst="rect">
            <a:avLst/>
          </a:prstGeom>
        </p:spPr>
      </p:pic>
    </p:spTree>
    <p:extLst>
      <p:ext uri="{BB962C8B-B14F-4D97-AF65-F5344CB8AC3E}">
        <p14:creationId xmlns:p14="http://schemas.microsoft.com/office/powerpoint/2010/main" val="400938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D0EF43-AF9B-DFC0-1F02-2B78C24B73F9}"/>
              </a:ext>
            </a:extLst>
          </p:cNvPr>
          <p:cNvSpPr>
            <a:spLocks noGrp="1"/>
          </p:cNvSpPr>
          <p:nvPr>
            <p:ph idx="1"/>
          </p:nvPr>
        </p:nvSpPr>
        <p:spPr>
          <a:xfrm>
            <a:off x="421341" y="268940"/>
            <a:ext cx="11304494" cy="6333565"/>
          </a:xfrm>
        </p:spPr>
        <p:txBody>
          <a:bodyPr>
            <a:normAutofit fontScale="77500" lnSpcReduction="20000"/>
          </a:bodyPr>
          <a:lstStyle/>
          <a:p>
            <a:pPr algn="l">
              <a:buNone/>
            </a:pPr>
            <a:r>
              <a:rPr lang="es-MX" dirty="0">
                <a:solidFill>
                  <a:srgbClr val="0F1114"/>
                </a:solidFill>
                <a:latin typeface="Source Sans Pro" panose="020B0503030403020204" pitchFamily="34" charset="0"/>
              </a:rPr>
              <a:t>Momento </a:t>
            </a:r>
            <a:r>
              <a:rPr lang="es-MX" b="0" i="0" dirty="0">
                <a:solidFill>
                  <a:srgbClr val="0F1114"/>
                </a:solidFill>
                <a:effectLst/>
                <a:latin typeface="Source Sans Pro" panose="020B0503030403020204" pitchFamily="34" charset="0"/>
              </a:rPr>
              <a:t>de evaluar tu portafolio. Selecciona una parte de tu portafolio y ábrela. Luego, utiliza las preguntas que están a continuación como sugerencias para ayudarte a revisar tu trabajo. A medida que respondas las preguntas, irás identificando áreas para mejorar. Cuando hayas terminado, puedes hacer los cambios necesarios para mejorar tu portafolio.</a:t>
            </a:r>
          </a:p>
          <a:p>
            <a:pPr algn="l">
              <a:buNone/>
            </a:pPr>
            <a:r>
              <a:rPr lang="es-MX" b="1" i="0" dirty="0">
                <a:solidFill>
                  <a:srgbClr val="0F1114"/>
                </a:solidFill>
                <a:effectLst/>
                <a:latin typeface="unset"/>
              </a:rPr>
              <a:t>¿Falta algo? ¿Faltan pasos en tus proyectos o detalles en tus descripciones?</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Si tienes un sitio web, ¿se encuentran todas las páginas que necesitas?</a:t>
            </a:r>
          </a:p>
          <a:p>
            <a:pPr algn="l">
              <a:buNone/>
            </a:pPr>
            <a:r>
              <a:rPr lang="es-MX" b="0" i="0" dirty="0">
                <a:solidFill>
                  <a:srgbClr val="0F1114"/>
                </a:solidFill>
                <a:effectLst/>
                <a:latin typeface="Source Sans Pro" panose="020B0503030403020204" pitchFamily="34" charset="0"/>
              </a:rPr>
              <a:t>Si estás alojando tu portafolio en una plataforma existente, ¿todos los proyectos están cargados de manera correcta?</a:t>
            </a:r>
          </a:p>
          <a:p>
            <a:pPr algn="l">
              <a:buNone/>
            </a:pPr>
            <a:r>
              <a:rPr lang="es-MX" b="1" i="0" dirty="0">
                <a:solidFill>
                  <a:srgbClr val="0F1114"/>
                </a:solidFill>
                <a:effectLst/>
                <a:latin typeface="unset"/>
              </a:rPr>
              <a:t>¿Hay demasiada información?</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¿Puedes cambiar alguna descripción para que sea más breve?</a:t>
            </a:r>
          </a:p>
          <a:p>
            <a:pPr algn="l">
              <a:buNone/>
            </a:pPr>
            <a:r>
              <a:rPr lang="es-MX" b="0" i="0" dirty="0">
                <a:solidFill>
                  <a:srgbClr val="0F1114"/>
                </a:solidFill>
                <a:effectLst/>
                <a:latin typeface="Source Sans Pro" panose="020B0503030403020204" pitchFamily="34" charset="0"/>
              </a:rPr>
              <a:t>¿Hay lugares en los que incluiste más datos de los necesarios? ¿Puedes quitar algo sin perder el significado o el contexto de tu proyecto?</a:t>
            </a:r>
          </a:p>
          <a:p>
            <a:pPr algn="l">
              <a:buNone/>
            </a:pPr>
            <a:r>
              <a:rPr lang="es-MX" b="1" i="0" dirty="0">
                <a:solidFill>
                  <a:srgbClr val="0F1114"/>
                </a:solidFill>
                <a:effectLst/>
                <a:latin typeface="unset"/>
              </a:rPr>
              <a:t>¿Hay algo que pienses que no deberías incluir?</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¿Incluiste referencias a trabajos de otras personas que te fueron de ayuda sin citarlas? ¿Puedes quitarlas e incluir enlaces a trabajos externos en su lugar?</a:t>
            </a:r>
          </a:p>
          <a:p>
            <a:pPr algn="l">
              <a:buNone/>
            </a:pPr>
            <a:r>
              <a:rPr lang="es-MX" b="0" i="0" dirty="0">
                <a:solidFill>
                  <a:srgbClr val="0F1114"/>
                </a:solidFill>
                <a:effectLst/>
                <a:latin typeface="Source Sans Pro" panose="020B0503030403020204" pitchFamily="34" charset="0"/>
              </a:rPr>
              <a:t>¿Hay algún otro componente que pueda parecer superfluo o poco profesional?</a:t>
            </a:r>
          </a:p>
          <a:p>
            <a:pPr algn="l">
              <a:buNone/>
            </a:pPr>
            <a:r>
              <a:rPr lang="es-MX" b="1" i="0" dirty="0">
                <a:solidFill>
                  <a:srgbClr val="0F1114"/>
                </a:solidFill>
                <a:effectLst/>
                <a:latin typeface="unset"/>
              </a:rPr>
              <a:t>¿Tu portafolio se encuentra alojado en la plataforma más apropiada?</a:t>
            </a:r>
            <a:endParaRPr lang="es-MX" b="0" i="0" dirty="0">
              <a:solidFill>
                <a:srgbClr val="0F1114"/>
              </a:solidFill>
              <a:effectLst/>
              <a:latin typeface="Source Sans Pro" panose="020B0503030403020204" pitchFamily="34" charset="0"/>
            </a:endParaRPr>
          </a:p>
          <a:p>
            <a:pPr algn="l"/>
            <a:r>
              <a:rPr lang="es-MX" b="0" i="0" dirty="0">
                <a:solidFill>
                  <a:srgbClr val="0F1114"/>
                </a:solidFill>
                <a:effectLst/>
                <a:latin typeface="Source Sans Pro" panose="020B0503030403020204" pitchFamily="34" charset="0"/>
              </a:rPr>
              <a:t>Hay muchas opciones de plataformas para el análisis computacional de datos, como GitHub, </a:t>
            </a:r>
            <a:r>
              <a:rPr lang="es-MX" b="0" i="0" dirty="0" err="1">
                <a:solidFill>
                  <a:srgbClr val="0F1114"/>
                </a:solidFill>
                <a:effectLst/>
                <a:latin typeface="Source Sans Pro" panose="020B0503030403020204" pitchFamily="34" charset="0"/>
              </a:rPr>
              <a:t>Kaggle</a:t>
            </a:r>
            <a:r>
              <a:rPr lang="es-MX" b="0" i="0" dirty="0">
                <a:solidFill>
                  <a:srgbClr val="0F1114"/>
                </a:solidFill>
                <a:effectLst/>
                <a:latin typeface="Source Sans Pro" panose="020B0503030403020204" pitchFamily="34" charset="0"/>
              </a:rPr>
              <a:t> y muchas más. ¿La que utilizas (o la que piensas utilizar) es la más apropiada para tus necesidades?</a:t>
            </a:r>
          </a:p>
          <a:p>
            <a:endParaRPr lang="es-MX" dirty="0"/>
          </a:p>
        </p:txBody>
      </p:sp>
    </p:spTree>
    <p:extLst>
      <p:ext uri="{BB962C8B-B14F-4D97-AF65-F5344CB8AC3E}">
        <p14:creationId xmlns:p14="http://schemas.microsoft.com/office/powerpoint/2010/main" val="338440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7E7361-B812-6E12-3049-1B2F347716F8}"/>
              </a:ext>
            </a:extLst>
          </p:cNvPr>
          <p:cNvSpPr>
            <a:spLocks noGrp="1"/>
          </p:cNvSpPr>
          <p:nvPr>
            <p:ph idx="1"/>
          </p:nvPr>
        </p:nvSpPr>
        <p:spPr>
          <a:xfrm>
            <a:off x="838200" y="427130"/>
            <a:ext cx="10515600" cy="6175375"/>
          </a:xfrm>
        </p:spPr>
        <p:txBody>
          <a:bodyPr>
            <a:normAutofit fontScale="77500" lnSpcReduction="20000"/>
          </a:bodyPr>
          <a:lstStyle/>
          <a:p>
            <a:pPr algn="l">
              <a:buNone/>
            </a:pPr>
            <a:r>
              <a:rPr lang="es-MX" b="1" i="0" dirty="0">
                <a:solidFill>
                  <a:srgbClr val="1F1F1F"/>
                </a:solidFill>
                <a:effectLst/>
                <a:latin typeface="Source Sans Pro" panose="020B0503030403020204" pitchFamily="34" charset="0"/>
              </a:rPr>
              <a:t>El proceso de entrevista</a:t>
            </a:r>
          </a:p>
          <a:p>
            <a:pPr algn="l">
              <a:buNone/>
            </a:pPr>
            <a:r>
              <a:rPr lang="es-MX" b="0" i="0" dirty="0">
                <a:solidFill>
                  <a:srgbClr val="1F1F1F"/>
                </a:solidFill>
                <a:effectLst/>
                <a:latin typeface="var(--cds-font-family-source-sans-pro)"/>
              </a:rPr>
              <a:t>Para puestos de analista de datos, puedes imaginar que el proceso de la entrevista tiene cuatro etapas: introducción, prueba de habilidades, compatibilidad y toma de decisiones. Echemos un vistazo de cerca a cada una de estas etapas.</a:t>
            </a:r>
          </a:p>
          <a:p>
            <a:pPr algn="l">
              <a:buNone/>
            </a:pPr>
            <a:endParaRPr lang="es-MX" b="0" i="0" dirty="0">
              <a:solidFill>
                <a:srgbClr val="1F1F1F"/>
              </a:solidFill>
              <a:effectLst/>
              <a:latin typeface="var(--cds-font-family-source-sans-pro)"/>
            </a:endParaRPr>
          </a:p>
          <a:p>
            <a:pPr algn="l">
              <a:buNone/>
            </a:pPr>
            <a:r>
              <a:rPr lang="es-MX" b="1" i="0" dirty="0">
                <a:solidFill>
                  <a:srgbClr val="1F1F1F"/>
                </a:solidFill>
                <a:effectLst/>
                <a:latin typeface="unset"/>
              </a:rPr>
              <a:t>Etapa 1: Introducción (el currículum y el portafolio) </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El objetivo de las entrevistas de presentación es </a:t>
            </a:r>
            <a:r>
              <a:rPr lang="es-MX" b="0" i="0" dirty="0">
                <a:solidFill>
                  <a:srgbClr val="FF0000"/>
                </a:solidFill>
                <a:effectLst/>
                <a:latin typeface="var(--cds-font-family-source-sans-pro)"/>
              </a:rPr>
              <a:t>que el reclutador te conozca. Su objetivo es averiguar quién eres y evaluar tus antecedentes</a:t>
            </a:r>
            <a:r>
              <a:rPr lang="es-MX" b="0" i="0" dirty="0">
                <a:solidFill>
                  <a:srgbClr val="1F1F1F"/>
                </a:solidFill>
                <a:effectLst/>
                <a:latin typeface="var(--cds-font-family-source-sans-pro)"/>
              </a:rPr>
              <a:t>. Esta es tu oportunidad de brillar. </a:t>
            </a:r>
            <a:r>
              <a:rPr lang="es-MX" b="0" i="0" dirty="0">
                <a:solidFill>
                  <a:srgbClr val="FF0000"/>
                </a:solidFill>
                <a:effectLst/>
                <a:latin typeface="var(--cds-font-family-source-sans-pro)"/>
              </a:rPr>
              <a:t>Tu portafolio y tu currículum deben estar listos, y tú debes estar preparado para hablar de manera concisa sobre tus competencias, tu experiencia y tus habilidades </a:t>
            </a:r>
            <a:r>
              <a:rPr lang="es-MX" b="0" i="0" dirty="0">
                <a:solidFill>
                  <a:srgbClr val="1F1F1F"/>
                </a:solidFill>
                <a:effectLst/>
                <a:latin typeface="var(--cds-font-family-source-sans-pro)"/>
              </a:rPr>
              <a:t>con ejemplos específicos que puedas tomar de ambos.</a:t>
            </a:r>
          </a:p>
          <a:p>
            <a:pPr algn="l">
              <a:buNone/>
            </a:pPr>
            <a:endParaRPr lang="es-MX" b="0" i="0" dirty="0">
              <a:solidFill>
                <a:srgbClr val="1F1F1F"/>
              </a:solidFill>
              <a:effectLst/>
              <a:latin typeface="var(--cds-font-family-source-sans-pro)"/>
            </a:endParaRPr>
          </a:p>
          <a:p>
            <a:pPr marL="0" indent="0" algn="l">
              <a:buNone/>
            </a:pPr>
            <a:r>
              <a:rPr lang="es-MX" b="1" i="0" dirty="0">
                <a:solidFill>
                  <a:srgbClr val="1F1F1F"/>
                </a:solidFill>
                <a:effectLst/>
                <a:latin typeface="unset"/>
              </a:rPr>
              <a:t>Etapa 2: La entrevista que prueba tus habilidades (el caso práctico)</a:t>
            </a:r>
            <a:endParaRPr lang="es-MX" b="1" i="0" dirty="0">
              <a:solidFill>
                <a:srgbClr val="1F1F1F"/>
              </a:solidFill>
              <a:effectLst/>
              <a:latin typeface="var(--cds-font-family-source-sans-pro)"/>
            </a:endParaRPr>
          </a:p>
          <a:p>
            <a:pPr marL="0" indent="0">
              <a:buNone/>
            </a:pPr>
            <a:r>
              <a:rPr lang="es-MX" b="0" i="0" dirty="0">
                <a:solidFill>
                  <a:srgbClr val="1F1F1F"/>
                </a:solidFill>
                <a:effectLst/>
                <a:latin typeface="Source Sans Pro" panose="020B0503030403020204" pitchFamily="34" charset="0"/>
              </a:rPr>
              <a:t>la segunda entrevista y suele realizarla otro analista de datos o un ingeniero de datos. En esta instancia, </a:t>
            </a:r>
            <a:r>
              <a:rPr lang="es-MX" b="0" i="0" dirty="0">
                <a:solidFill>
                  <a:srgbClr val="FF0000"/>
                </a:solidFill>
                <a:effectLst/>
                <a:latin typeface="Source Sans Pro" panose="020B0503030403020204" pitchFamily="34" charset="0"/>
              </a:rPr>
              <a:t>te darán una evaluación técnica para probar tus habilidades con SQL y de programación. También te pedirán que completes un caso práctico o una prueba de conducta. Tu posible empleador quiere saber si puedes realizar el trabajo para el que te estás entrevistando y se enfocará en que puedas demostrar tus habilidades</a:t>
            </a:r>
            <a:r>
              <a:rPr lang="es-MX" b="0" i="0" dirty="0">
                <a:solidFill>
                  <a:srgbClr val="1F1F1F"/>
                </a:solidFill>
                <a:effectLst/>
                <a:latin typeface="Source Sans Pro" panose="020B0503030403020204" pitchFamily="34" charset="0"/>
              </a:rPr>
              <a:t>. Asegúrate de </a:t>
            </a:r>
            <a:r>
              <a:rPr lang="es-MX" b="0" i="0" dirty="0">
                <a:solidFill>
                  <a:srgbClr val="FF0000"/>
                </a:solidFill>
                <a:effectLst/>
                <a:latin typeface="Source Sans Pro" panose="020B0503030403020204" pitchFamily="34" charset="0"/>
              </a:rPr>
              <a:t>brindar</a:t>
            </a:r>
            <a:r>
              <a:rPr lang="es-MX" b="0" i="0" dirty="0">
                <a:solidFill>
                  <a:srgbClr val="1F1F1F"/>
                </a:solidFill>
                <a:effectLst/>
                <a:latin typeface="Source Sans Pro" panose="020B0503030403020204" pitchFamily="34" charset="0"/>
              </a:rPr>
              <a:t>le </a:t>
            </a:r>
            <a:r>
              <a:rPr lang="es-MX" b="0" i="0" dirty="0">
                <a:solidFill>
                  <a:srgbClr val="FF0000"/>
                </a:solidFill>
                <a:effectLst/>
                <a:latin typeface="Source Sans Pro" panose="020B0503030403020204" pitchFamily="34" charset="0"/>
              </a:rPr>
              <a:t>respuestas claras y de resaltar tus conocimientos técnicos y tus habilidades para resolver problemas. </a:t>
            </a:r>
            <a:endParaRPr lang="es-MX" dirty="0">
              <a:solidFill>
                <a:srgbClr val="FF0000"/>
              </a:solidFill>
            </a:endParaRPr>
          </a:p>
        </p:txBody>
      </p:sp>
    </p:spTree>
    <p:extLst>
      <p:ext uri="{BB962C8B-B14F-4D97-AF65-F5344CB8AC3E}">
        <p14:creationId xmlns:p14="http://schemas.microsoft.com/office/powerpoint/2010/main" val="141337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EEC7C7-A505-7809-3B55-693BBAADEA4B}"/>
              </a:ext>
            </a:extLst>
          </p:cNvPr>
          <p:cNvSpPr>
            <a:spLocks noGrp="1"/>
          </p:cNvSpPr>
          <p:nvPr>
            <p:ph idx="1"/>
          </p:nvPr>
        </p:nvSpPr>
        <p:spPr>
          <a:xfrm>
            <a:off x="838200" y="376518"/>
            <a:ext cx="10515600" cy="6078070"/>
          </a:xfrm>
        </p:spPr>
        <p:txBody>
          <a:bodyPr>
            <a:normAutofit fontScale="62500" lnSpcReduction="20000"/>
          </a:bodyPr>
          <a:lstStyle/>
          <a:p>
            <a:pPr>
              <a:buNone/>
            </a:pPr>
            <a:r>
              <a:rPr lang="es-MX" sz="2000" b="1" dirty="0">
                <a:effectLst/>
                <a:latin typeface="Arial" panose="020B0604020202020204" pitchFamily="34" charset="0"/>
                <a:cs typeface="Arial" panose="020B0604020202020204" pitchFamily="34" charset="0"/>
              </a:rPr>
              <a:t>Etapa 3: La entrevista de compatibilidad (opcional)</a:t>
            </a:r>
          </a:p>
          <a:p>
            <a:pPr>
              <a:buNone/>
            </a:pPr>
            <a:r>
              <a:rPr lang="es-MX" sz="2000" dirty="0">
                <a:effectLst/>
                <a:latin typeface="Arial" panose="020B0604020202020204" pitchFamily="34" charset="0"/>
                <a:cs typeface="Arial" panose="020B0604020202020204" pitchFamily="34" charset="0"/>
              </a:rPr>
              <a:t>En algunos casos (no en todos), habrá una entrevista adicional para determinar la compatibilidad mutua entre tú y la empresa. Para que tengas una idea completa de cómo es la cultura de trabajo, el entrevistador podría incluir a otros miembros del equipo durante esta instancia.</a:t>
            </a:r>
          </a:p>
          <a:p>
            <a:pPr>
              <a:buNone/>
            </a:pPr>
            <a:r>
              <a:rPr lang="es-MX" sz="2000" b="0" i="0" dirty="0">
                <a:solidFill>
                  <a:srgbClr val="1F1F1F"/>
                </a:solidFill>
                <a:effectLst/>
                <a:latin typeface="Arial" panose="020B0604020202020204" pitchFamily="34" charset="0"/>
                <a:cs typeface="Arial" panose="020B0604020202020204" pitchFamily="34" charset="0"/>
              </a:rPr>
              <a:t>el objetivo aquí es determinar si eres una buena incorporación para el resto del equipo con el que estarás trabajando. Esto podría incluir individuos que serán tus compañeros así como la persona a la que te reportarás. Al igual que en la entrevista de presentación, prepárate para hablar sobre ti más detalladamente, y utiliza ejemplos de tu portafolio y de tu currículum si es necesario.</a:t>
            </a:r>
            <a:endParaRPr lang="es-MX" sz="2000" b="0" i="0" dirty="0">
              <a:solidFill>
                <a:srgbClr val="1F1F1F"/>
              </a:solidFill>
              <a:latin typeface="Arial" panose="020B0604020202020204" pitchFamily="34" charset="0"/>
              <a:cs typeface="Arial" panose="020B0604020202020204" pitchFamily="34" charset="0"/>
            </a:endParaRPr>
          </a:p>
          <a:p>
            <a:pPr algn="l">
              <a:buNone/>
            </a:pPr>
            <a:r>
              <a:rPr lang="es-MX" sz="2000" b="1" i="0" dirty="0">
                <a:solidFill>
                  <a:srgbClr val="1F1F1F"/>
                </a:solidFill>
                <a:effectLst/>
                <a:latin typeface="Arial" panose="020B0604020202020204" pitchFamily="34" charset="0"/>
                <a:cs typeface="Arial" panose="020B0604020202020204" pitchFamily="34" charset="0"/>
              </a:rPr>
              <a:t>Etapa 4: Toma de decisiones</a:t>
            </a:r>
          </a:p>
          <a:p>
            <a:pPr algn="l">
              <a:buNone/>
            </a:pPr>
            <a:r>
              <a:rPr lang="es-MX" sz="2000" b="0" i="0" dirty="0">
                <a:solidFill>
                  <a:srgbClr val="1F1F1F"/>
                </a:solidFill>
                <a:effectLst/>
                <a:latin typeface="Arial" panose="020B0604020202020204" pitchFamily="34" charset="0"/>
                <a:cs typeface="Arial" panose="020B0604020202020204" pitchFamily="34" charset="0"/>
              </a:rPr>
              <a:t>Una vez que las entrevistas hayan concluido, es recomendable preguntar cuáles serán los pasos siguientes y cuándo se decidirá la contratación. Ten en cuenta que el proceso puede demorar entre 4 y 6 semanas, ya que deben finalizar algunas cuestiones y concluir todas las otras entrevistas. </a:t>
            </a:r>
          </a:p>
          <a:p>
            <a:pPr algn="l">
              <a:buNone/>
            </a:pPr>
            <a:r>
              <a:rPr lang="es-MX" sz="2000" b="0" i="0" dirty="0">
                <a:solidFill>
                  <a:srgbClr val="1F1F1F"/>
                </a:solidFill>
                <a:effectLst/>
                <a:latin typeface="Arial" panose="020B0604020202020204" pitchFamily="34" charset="0"/>
                <a:cs typeface="Arial" panose="020B0604020202020204" pitchFamily="34" charset="0"/>
              </a:rPr>
              <a:t>Puedes recibir una de estas tres respuestas: una carta de oferta, una carta de rechazo o ninguna comunicación. Recibir una oferta de trabajo es muy emocionante y puedes sentirte muy orgulloso por ello. Sin embargo, no te sientas presionado ni obligado a aceptar la primera oferta de trabajo que se te presente. Siéntete libre de pedir un tiempo para pensarlo, investiga salarios justos o paquetes de beneficios, y mantén la mente abierta para estar dispuesto a llegar a un arreglo.</a:t>
            </a:r>
          </a:p>
          <a:p>
            <a:pPr algn="l">
              <a:buNone/>
            </a:pPr>
            <a:r>
              <a:rPr lang="es-MX" sz="2000" b="1" i="0" dirty="0">
                <a:solidFill>
                  <a:srgbClr val="1F1F1F"/>
                </a:solidFill>
                <a:effectLst/>
                <a:latin typeface="Arial" panose="020B0604020202020204" pitchFamily="34" charset="0"/>
                <a:cs typeface="Arial" panose="020B0604020202020204" pitchFamily="34" charset="0"/>
              </a:rPr>
              <a:t>Crea tu red</a:t>
            </a:r>
          </a:p>
          <a:p>
            <a:pPr algn="l"/>
            <a:r>
              <a:rPr lang="es-MX" sz="2000" b="0" i="0" dirty="0">
                <a:solidFill>
                  <a:srgbClr val="1F1F1F"/>
                </a:solidFill>
                <a:effectLst/>
                <a:latin typeface="Arial" panose="020B0604020202020204" pitchFamily="34" charset="0"/>
                <a:cs typeface="Arial" panose="020B0604020202020204" pitchFamily="34" charset="0"/>
              </a:rPr>
              <a:t>Desafortunadamente, habrá ocasiones en las que serás rechazado y, más allá de lo desilusionado que puedas estar, si respondes con un correo electrónico considerado, crearás una relación profesional con el gerente de contratación o con la empresa. Quizás incluso te destaques de una manera que podría beneficiar tu carrera profesional a largo plazo.</a:t>
            </a:r>
          </a:p>
          <a:p>
            <a:pPr algn="l">
              <a:buNone/>
            </a:pPr>
            <a:r>
              <a:rPr lang="es-MX" sz="2200" b="0" i="0" dirty="0">
                <a:solidFill>
                  <a:srgbClr val="1F1F1F"/>
                </a:solidFill>
                <a:effectLst/>
                <a:latin typeface="Source Sans Pro" panose="020B0503030403020204" pitchFamily="34" charset="0"/>
              </a:rPr>
              <a:t>Seguramente habrá casos en los que ni siquiera recibirás una respuesta por parte del gerente de contratación. Eso no necesariamente quiere decir que no obtuviste el puesto, así que puedes enviar un correo electrónico de seguimiento para preguntar y aclarar las cosas. No obstante, si no has quedado en el puesto, simplemente acéptalo y sigue postulándote para otros empleos. Recuerda que cada rechazo es una oportunidad para practicar tus habilidades para las entrevistas.</a:t>
            </a:r>
          </a:p>
          <a:p>
            <a:pPr algn="l">
              <a:buNone/>
            </a:pPr>
            <a:r>
              <a:rPr lang="es-MX" b="1" i="0" dirty="0">
                <a:solidFill>
                  <a:srgbClr val="1F1F1F"/>
                </a:solidFill>
                <a:effectLst/>
                <a:latin typeface="unset"/>
              </a:rPr>
              <a:t>El trabajo de tus sueños te espera</a:t>
            </a:r>
            <a:endParaRPr lang="es-MX" b="1"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La perseverancia es importante a la hora de conseguir una entrevista de trabajo, de continuar con tu búsqueda laboral y de enfrentar la entrevista. Encontrar un empleo es un trabajo difícil y cuentas con muchos recursos que te guiarán a través del proceso. Así que sigue postulándote y continúa practicando tus habilidades para las entrevistas hasta que encuentres el empleo perfecto.</a:t>
            </a:r>
          </a:p>
          <a:p>
            <a:pPr>
              <a:buNone/>
            </a:pPr>
            <a:endParaRPr lang="es-MX" dirty="0"/>
          </a:p>
        </p:txBody>
      </p:sp>
    </p:spTree>
    <p:extLst>
      <p:ext uri="{BB962C8B-B14F-4D97-AF65-F5344CB8AC3E}">
        <p14:creationId xmlns:p14="http://schemas.microsoft.com/office/powerpoint/2010/main" val="108840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FB7E67-3C6B-5210-2B01-14153CDE31C6}"/>
              </a:ext>
            </a:extLst>
          </p:cNvPr>
          <p:cNvSpPr>
            <a:spLocks noGrp="1"/>
          </p:cNvSpPr>
          <p:nvPr>
            <p:ph idx="1"/>
          </p:nvPr>
        </p:nvSpPr>
        <p:spPr>
          <a:xfrm>
            <a:off x="609600" y="454025"/>
            <a:ext cx="10515600" cy="6014010"/>
          </a:xfrm>
        </p:spPr>
        <p:txBody>
          <a:bodyPr>
            <a:normAutofit fontScale="55000" lnSpcReduction="20000"/>
          </a:bodyPr>
          <a:lstStyle/>
          <a:p>
            <a:pPr algn="l">
              <a:buNone/>
            </a:pPr>
            <a:r>
              <a:rPr lang="es-MX" b="1" i="0" dirty="0">
                <a:solidFill>
                  <a:srgbClr val="1F1F1F"/>
                </a:solidFill>
                <a:effectLst/>
                <a:latin typeface="unset"/>
              </a:rPr>
              <a:t>Contenido del curso</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Curso 8 – Proyecto final del curso de análisis computacional de datos de Google: Completa un caso práctico</a:t>
            </a:r>
          </a:p>
          <a:p>
            <a:pPr algn="l">
              <a:buFont typeface="+mj-lt"/>
              <a:buAutoNum type="arabicPeriod"/>
            </a:pPr>
            <a:r>
              <a:rPr lang="es-MX" b="1" i="0" dirty="0">
                <a:solidFill>
                  <a:srgbClr val="1F1F1F"/>
                </a:solidFill>
                <a:effectLst/>
                <a:latin typeface="unset"/>
              </a:rPr>
              <a:t>Conceptos básicos del proyecto final: </a:t>
            </a:r>
            <a:r>
              <a:rPr lang="es-MX" b="0" i="0" dirty="0">
                <a:solidFill>
                  <a:srgbClr val="1F1F1F"/>
                </a:solidFill>
                <a:effectLst/>
                <a:latin typeface="var(--cds-font-family-source-sans-pro)"/>
              </a:rPr>
              <a:t>Un proyecto final en Coursera se refiere al último proyecto al terminar un programa de estudios. En el mundo real, este tipo de proyectos se denominan más frecuentemente casos prácticos. Los casos prácticos sirven para que los empleadores evalúen las destrezas de los posibles candidatos a un puesto de trabajo. En esta parte del curso, explorarás los beneficios de usar proyectos finales, casos prácticos y portafolios para mostrar tus nuevas destrezas a posibles empleadores. </a:t>
            </a:r>
          </a:p>
          <a:p>
            <a:pPr algn="l">
              <a:buFont typeface="+mj-lt"/>
              <a:buAutoNum type="arabicPeriod"/>
            </a:pPr>
            <a:r>
              <a:rPr lang="es-MX" b="1" i="0" dirty="0">
                <a:solidFill>
                  <a:srgbClr val="1F1F1F"/>
                </a:solidFill>
                <a:effectLst/>
                <a:latin typeface="unset"/>
              </a:rPr>
              <a:t>Crear tu portafolio: </a:t>
            </a:r>
            <a:r>
              <a:rPr lang="es-MX" b="0" i="0" dirty="0">
                <a:solidFill>
                  <a:srgbClr val="1F1F1F"/>
                </a:solidFill>
                <a:effectLst/>
                <a:latin typeface="var(--cds-font-family-source-sans-pro)"/>
              </a:rPr>
              <a:t>En esta parte del curso, se te presentarán dos pistas (y posibles casos que puedes usar) para completar tu proyecto final. Dependiendo de la pista que elijas, se te dirigirá a lecciones e instrucciones específicas que se aplican al camino seleccionado. El resultado entregable final para cualquiera de las pistas es un caso práctico terminado para tu portafolio en línea.</a:t>
            </a:r>
          </a:p>
          <a:p>
            <a:pPr algn="l">
              <a:buFont typeface="+mj-lt"/>
              <a:buAutoNum type="arabicPeriod"/>
            </a:pPr>
            <a:r>
              <a:rPr lang="es-MX" b="1" i="0" dirty="0">
                <a:solidFill>
                  <a:srgbClr val="1F1F1F"/>
                </a:solidFill>
                <a:effectLst/>
                <a:latin typeface="unset"/>
              </a:rPr>
              <a:t>Usar tu portafolio:</a:t>
            </a:r>
            <a:r>
              <a:rPr lang="es-MX" b="0" i="0" dirty="0">
                <a:solidFill>
                  <a:srgbClr val="1F1F1F"/>
                </a:solidFill>
                <a:effectLst/>
                <a:latin typeface="var(--cds-font-family-source-sans-pro)"/>
              </a:rPr>
              <a:t> Tener un caso práctico en tu portafolio es un primer paso. En esta parte del curso, te enfocarás en cómo usarás tu portafolio para resaltar las destrezas que buscan los empleadores. Desarrollarás una presentación concisa para tu caso práctico que permita a las personas comprender rápidamente lo que has hecho. Luego, puedes practicar incorporando aspectos de tu caso práctico en respuestas para diferentes tipos de preguntas en un entorno de entrevista. </a:t>
            </a:r>
          </a:p>
          <a:p>
            <a:pPr marL="0" indent="0">
              <a:buNone/>
            </a:pPr>
            <a:endParaRPr lang="es-MX" dirty="0"/>
          </a:p>
          <a:p>
            <a:pPr algn="l">
              <a:buNone/>
            </a:pPr>
            <a:r>
              <a:rPr lang="es-MX" b="1" i="0" dirty="0">
                <a:solidFill>
                  <a:srgbClr val="1F1F1F"/>
                </a:solidFill>
                <a:effectLst/>
                <a:latin typeface="unset"/>
              </a:rPr>
              <a:t>Entregables del curso</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Tus entregables finales incluirán lo siguiente: </a:t>
            </a:r>
          </a:p>
          <a:p>
            <a:pPr algn="l">
              <a:buFont typeface="Arial" panose="020B0604020202020204" pitchFamily="34" charset="0"/>
              <a:buChar char="•"/>
            </a:pPr>
            <a:r>
              <a:rPr lang="es-MX" b="0" i="0" dirty="0">
                <a:solidFill>
                  <a:srgbClr val="1F1F1F"/>
                </a:solidFill>
                <a:effectLst/>
                <a:latin typeface="var(--cds-font-family-source-sans-pro)"/>
              </a:rPr>
              <a:t>Caso práctico completo </a:t>
            </a:r>
          </a:p>
          <a:p>
            <a:pPr algn="l">
              <a:buFont typeface="Arial" panose="020B0604020202020204" pitchFamily="34" charset="0"/>
              <a:buChar char="•"/>
            </a:pPr>
            <a:r>
              <a:rPr lang="es-MX" b="0" i="0" dirty="0">
                <a:solidFill>
                  <a:srgbClr val="1F1F1F"/>
                </a:solidFill>
                <a:effectLst/>
                <a:latin typeface="var(--cds-font-family-source-sans-pro)"/>
              </a:rPr>
              <a:t>Portafolio en línea</a:t>
            </a:r>
          </a:p>
          <a:p>
            <a:pPr algn="l">
              <a:buFont typeface="Arial" panose="020B0604020202020204" pitchFamily="34" charset="0"/>
              <a:buChar char="•"/>
            </a:pPr>
            <a:r>
              <a:rPr lang="es-MX" b="0" i="0" dirty="0">
                <a:solidFill>
                  <a:srgbClr val="1F1F1F"/>
                </a:solidFill>
                <a:effectLst/>
                <a:latin typeface="var(--cds-font-family-source-sans-pro)"/>
              </a:rPr>
              <a:t>Presentación concisa (para tu caso práctico)</a:t>
            </a:r>
          </a:p>
          <a:p>
            <a:pPr algn="l">
              <a:buFont typeface="Arial" panose="020B0604020202020204" pitchFamily="34" charset="0"/>
              <a:buChar char="•"/>
            </a:pPr>
            <a:r>
              <a:rPr lang="es-MX" b="0" i="0" dirty="0">
                <a:solidFill>
                  <a:srgbClr val="1F1F1F"/>
                </a:solidFill>
                <a:effectLst/>
                <a:latin typeface="var(--cds-font-family-source-sans-pro)"/>
              </a:rPr>
              <a:t>Perfil actualizado en LinkedIn</a:t>
            </a:r>
          </a:p>
          <a:p>
            <a:pPr algn="l"/>
            <a:r>
              <a:rPr lang="es-MX" b="0" i="0" dirty="0">
                <a:solidFill>
                  <a:srgbClr val="1F1F1F"/>
                </a:solidFill>
                <a:effectLst/>
                <a:latin typeface="Source Sans Pro" panose="020B0503030403020204" pitchFamily="34" charset="0"/>
              </a:rPr>
              <a:t>No se calificará tu caso práctico, pero usa todos los recursos proporcionados para que te ayuden a completarlo con éxito.</a:t>
            </a:r>
          </a:p>
        </p:txBody>
      </p:sp>
    </p:spTree>
    <p:extLst>
      <p:ext uri="{BB962C8B-B14F-4D97-AF65-F5344CB8AC3E}">
        <p14:creationId xmlns:p14="http://schemas.microsoft.com/office/powerpoint/2010/main" val="761509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D91ACC-D0A2-E903-DB1E-2ECC32893DCD}"/>
              </a:ext>
            </a:extLst>
          </p:cNvPr>
          <p:cNvSpPr>
            <a:spLocks noGrp="1"/>
          </p:cNvSpPr>
          <p:nvPr>
            <p:ph idx="1"/>
          </p:nvPr>
        </p:nvSpPr>
        <p:spPr>
          <a:xfrm>
            <a:off x="336176" y="336176"/>
            <a:ext cx="11407589" cy="5840787"/>
          </a:xfrm>
        </p:spPr>
        <p:txBody>
          <a:bodyPr>
            <a:normAutofit fontScale="62500" lnSpcReduction="20000"/>
          </a:bodyPr>
          <a:lstStyle/>
          <a:p>
            <a:pPr marL="0" indent="0">
              <a:buNone/>
            </a:pPr>
            <a:r>
              <a:rPr lang="es-MX" b="1" dirty="0">
                <a:latin typeface="Source Sans Pro" panose="020B0503030403020204" pitchFamily="34" charset="0"/>
              </a:rPr>
              <a:t>S</a:t>
            </a:r>
            <a:r>
              <a:rPr lang="es-MX" b="1" i="0" dirty="0">
                <a:effectLst/>
                <a:latin typeface="Source Sans Pro" panose="020B0503030403020204" pitchFamily="34" charset="0"/>
              </a:rPr>
              <a:t>erie de presentación</a:t>
            </a:r>
          </a:p>
          <a:p>
            <a:pPr marL="0" indent="0">
              <a:buNone/>
            </a:pPr>
            <a:r>
              <a:rPr lang="es-MX" b="0" i="0" dirty="0">
                <a:solidFill>
                  <a:srgbClr val="1F1F1F"/>
                </a:solidFill>
                <a:effectLst/>
                <a:latin typeface="Source Sans Pro" panose="020B0503030403020204" pitchFamily="34" charset="0"/>
              </a:rPr>
              <a:t>Como analista de datos capacitado, podrás elegir entre una gran variedad de oportunidades. Sin embargo, antes de llegar allí, todavía debes dominar la última parte de tu trayectoria profesional: el proceso de entrevista.</a:t>
            </a:r>
          </a:p>
          <a:p>
            <a:pPr marL="0" indent="0">
              <a:buNone/>
            </a:pPr>
            <a:r>
              <a:rPr lang="es-MX" b="0" i="0" dirty="0">
                <a:solidFill>
                  <a:srgbClr val="1F1F1F"/>
                </a:solidFill>
                <a:effectLst/>
                <a:latin typeface="Source Sans Pro" panose="020B0503030403020204" pitchFamily="34" charset="0"/>
              </a:rPr>
              <a:t>Los potenciales entrevistadores te harán muchos tipos de preguntas para asegurarse de que eres un buen técnico posible para el empleo y que, además, eres una persona agradable y profesional. </a:t>
            </a:r>
            <a:endParaRPr lang="es-MX" dirty="0">
              <a:solidFill>
                <a:srgbClr val="1F1F1F"/>
              </a:solidFill>
              <a:latin typeface="Source Sans Pro" panose="020B0503030403020204" pitchFamily="34" charset="0"/>
            </a:endParaRPr>
          </a:p>
          <a:p>
            <a:pPr marL="0" indent="0">
              <a:buNone/>
            </a:pPr>
            <a:endParaRPr lang="es-MX" dirty="0"/>
          </a:p>
          <a:p>
            <a:pPr algn="l">
              <a:buNone/>
            </a:pPr>
            <a:r>
              <a:rPr lang="es-MX" b="1" i="0" dirty="0">
                <a:solidFill>
                  <a:srgbClr val="1F1F1F"/>
                </a:solidFill>
                <a:effectLst/>
                <a:latin typeface="unset"/>
              </a:rPr>
              <a:t>1. Introducción</a:t>
            </a:r>
            <a:r>
              <a:rPr lang="es-MX" b="0" i="0" dirty="0">
                <a:solidFill>
                  <a:srgbClr val="1F1F1F"/>
                </a:solidFill>
                <a:effectLst/>
                <a:latin typeface="Source Sans Pro" panose="020B0503030403020204" pitchFamily="34" charset="0"/>
              </a:rPr>
              <a:t>: información sobre su personalidad y sus antecedentes. el entrevistador suele responder preguntas acerca de la empresa y del puesto. También es una oportunidad para que la candidata explique de qué manera puede trasladar las habilidades que utilizó en puestos anteriores a la posición a la que se está postulando. </a:t>
            </a:r>
          </a:p>
          <a:p>
            <a:pPr algn="l">
              <a:buNone/>
            </a:pPr>
            <a:r>
              <a:rPr lang="es-MX" b="1" i="0" dirty="0">
                <a:solidFill>
                  <a:srgbClr val="1F1F1F"/>
                </a:solidFill>
                <a:effectLst/>
                <a:latin typeface="unset"/>
              </a:rPr>
              <a:t>2. Caso </a:t>
            </a:r>
            <a:r>
              <a:rPr lang="es-MX" b="1" i="0" dirty="0" err="1">
                <a:solidFill>
                  <a:srgbClr val="1F1F1F"/>
                </a:solidFill>
                <a:effectLst/>
                <a:latin typeface="unset"/>
              </a:rPr>
              <a:t>práctico</a:t>
            </a:r>
            <a:r>
              <a:rPr lang="es-MX" b="0" i="0" dirty="0" err="1">
                <a:solidFill>
                  <a:srgbClr val="1F1F1F"/>
                </a:solidFill>
                <a:effectLst/>
                <a:latin typeface="Source Sans Pro" panose="020B0503030403020204" pitchFamily="34" charset="0"/>
              </a:rPr>
              <a:t>resuelva</a:t>
            </a:r>
            <a:r>
              <a:rPr lang="es-MX" b="0" i="0" dirty="0">
                <a:solidFill>
                  <a:srgbClr val="1F1F1F"/>
                </a:solidFill>
                <a:effectLst/>
                <a:latin typeface="Source Sans Pro" panose="020B0503030403020204" pitchFamily="34" charset="0"/>
              </a:rPr>
              <a:t> un desafío en el que tiene que describir su pensamiento, hacer preguntas clave y recomendar soluciones, entre otras cosas.</a:t>
            </a:r>
          </a:p>
          <a:p>
            <a:pPr algn="l"/>
            <a:r>
              <a:rPr lang="es-MX" b="0" i="0" dirty="0">
                <a:solidFill>
                  <a:srgbClr val="1F1F1F"/>
                </a:solidFill>
                <a:effectLst/>
                <a:latin typeface="Source Sans Pro" panose="020B0503030403020204" pitchFamily="34" charset="0"/>
              </a:rPr>
              <a:t>Si no tienes una cuenta de Google, puedes descargar el archivo directamente desde el siguiente archivo adjunto.</a:t>
            </a:r>
          </a:p>
          <a:p>
            <a:pPr algn="l">
              <a:buNone/>
            </a:pPr>
            <a:r>
              <a:rPr lang="es-MX" b="1" i="0" dirty="0">
                <a:solidFill>
                  <a:srgbClr val="1F1F1F"/>
                </a:solidFill>
                <a:effectLst/>
                <a:latin typeface="unset"/>
              </a:rPr>
              <a:t>3. Resolución de problemas:</a:t>
            </a:r>
            <a:r>
              <a:rPr lang="es-MX" b="0" i="0" dirty="0">
                <a:solidFill>
                  <a:srgbClr val="1F1F1F"/>
                </a:solidFill>
                <a:effectLst/>
                <a:latin typeface="Source Sans Pro" panose="020B0503030403020204" pitchFamily="34" charset="0"/>
              </a:rPr>
              <a:t> La mayoría de los entrevistadores harán preguntas a los candidatos relacionadas con sus habilidades en cuanto a la resolución de problemas. Sally proporciona ejemplos específicos de desafíos anteriores y explica cómo utilizó sus habilidades de resolución de problemas para resolverlos.</a:t>
            </a:r>
          </a:p>
          <a:p>
            <a:pPr algn="l">
              <a:buNone/>
            </a:pPr>
            <a:r>
              <a:rPr lang="es-MX" b="1" i="0" dirty="0">
                <a:solidFill>
                  <a:srgbClr val="1F1F1F"/>
                </a:solidFill>
                <a:effectLst/>
                <a:latin typeface="unset"/>
              </a:rPr>
              <a:t>4. Negociación del salario:</a:t>
            </a:r>
            <a:r>
              <a:rPr lang="es-MX" b="0" i="0" dirty="0">
                <a:solidFill>
                  <a:srgbClr val="1F1F1F"/>
                </a:solidFill>
                <a:effectLst/>
                <a:latin typeface="Source Sans Pro" panose="020B0503030403020204" pitchFamily="34" charset="0"/>
              </a:rPr>
              <a:t> Una vez que los entrevistadores terminaron, si la empresa te ofrece el puesto, tendrás que llegar a un acuerdo con la empresa respecto a tu salario inicial. Aunque suele ser una parte incómoda del proceso para muchos candidatos, es muy importante negociar un salario que sientas que es justo. Este vídeo resalta cómo Sally hizo su investigación y no se sintió presionada para aceptar en el acto la primera oferta de la empresa.</a:t>
            </a:r>
          </a:p>
          <a:p>
            <a:pPr algn="l"/>
            <a:r>
              <a:rPr lang="es-MX" b="0" i="0" dirty="0">
                <a:solidFill>
                  <a:srgbClr val="1F1F1F"/>
                </a:solidFill>
                <a:effectLst/>
                <a:latin typeface="Source Sans Pro" panose="020B0503030403020204" pitchFamily="34" charset="0"/>
              </a:rPr>
              <a:t>Cuando hablamos de entrevistas laborales, nunca estamos demasiado preparados. Asegúrate de realizar tu investigación con respecto a la empresa, al puesto para el que te estás postulando y las expectativas de salario para esa posición. Practica vendiéndote a ti mismo y tus habilidades, y escucha activamente cuando realices y respondas preguntas.</a:t>
            </a:r>
          </a:p>
          <a:p>
            <a:pPr marL="0" indent="0">
              <a:buNone/>
            </a:pPr>
            <a:endParaRPr lang="es-MX" dirty="0"/>
          </a:p>
        </p:txBody>
      </p:sp>
    </p:spTree>
    <p:extLst>
      <p:ext uri="{BB962C8B-B14F-4D97-AF65-F5344CB8AC3E}">
        <p14:creationId xmlns:p14="http://schemas.microsoft.com/office/powerpoint/2010/main" val="2244233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7D118D-4A01-264C-9BAE-95D6A69720A3}"/>
              </a:ext>
            </a:extLst>
          </p:cNvPr>
          <p:cNvSpPr>
            <a:spLocks noGrp="1"/>
          </p:cNvSpPr>
          <p:nvPr>
            <p:ph idx="1"/>
          </p:nvPr>
        </p:nvSpPr>
        <p:spPr>
          <a:xfrm>
            <a:off x="309282" y="413683"/>
            <a:ext cx="11349318" cy="6202270"/>
          </a:xfrm>
        </p:spPr>
        <p:txBody>
          <a:bodyPr>
            <a:normAutofit fontScale="70000" lnSpcReduction="20000"/>
          </a:bodyPr>
          <a:lstStyle/>
          <a:p>
            <a:pPr algn="ctr">
              <a:buNone/>
            </a:pPr>
            <a:r>
              <a:rPr lang="es-MX" b="1" dirty="0">
                <a:effectLst/>
              </a:rPr>
              <a:t>Lo que hace una gran presentación</a:t>
            </a:r>
          </a:p>
          <a:p>
            <a:pPr>
              <a:buNone/>
            </a:pPr>
            <a:endParaRPr lang="es-MX" dirty="0">
              <a:solidFill>
                <a:srgbClr val="1F1F1F"/>
              </a:solidFill>
              <a:latin typeface="Source Sans Pro" panose="020B0503030403020204" pitchFamily="34" charset="0"/>
            </a:endParaRPr>
          </a:p>
          <a:p>
            <a:pPr algn="l">
              <a:buNone/>
            </a:pPr>
            <a:r>
              <a:rPr lang="es-MX" dirty="0">
                <a:solidFill>
                  <a:srgbClr val="1F1F1F"/>
                </a:solidFill>
                <a:latin typeface="Source Sans Pro" panose="020B0503030403020204" pitchFamily="34" charset="0"/>
              </a:rPr>
              <a:t>Q</a:t>
            </a:r>
            <a:r>
              <a:rPr lang="es-MX" b="0" i="0" dirty="0">
                <a:solidFill>
                  <a:srgbClr val="1F1F1F"/>
                </a:solidFill>
                <a:effectLst/>
                <a:latin typeface="Source Sans Pro" panose="020B0503030403020204" pitchFamily="34" charset="0"/>
              </a:rPr>
              <a:t>ue es probable que te hagan a lo largo de tu carrera, en especial, durante las entrevistas profesionales: "¿Puedes contarme un poco sobre ti?" Es posible que sea una pregunta difícil de responder, pero </a:t>
            </a:r>
            <a:r>
              <a:rPr lang="es-MX" b="1" i="0" dirty="0">
                <a:solidFill>
                  <a:srgbClr val="00B050"/>
                </a:solidFill>
                <a:effectLst/>
                <a:latin typeface="Source Sans Pro" panose="020B0503030403020204" pitchFamily="34" charset="0"/>
              </a:rPr>
              <a:t>el objetivo es que hables de manera positiva y precisa sobre ti y que utilices tus experiencias y tus habilidades pasadas y presentes; básicamente, que te presentes a ti mismo. </a:t>
            </a:r>
            <a:r>
              <a:rPr lang="es-MX" b="0" i="0" dirty="0">
                <a:solidFill>
                  <a:srgbClr val="1F1F1F"/>
                </a:solidFill>
                <a:effectLst/>
                <a:latin typeface="Source Sans Pro" panose="020B0503030403020204" pitchFamily="34" charset="0"/>
              </a:rPr>
              <a:t>En esta lectura, aprenderás a promocionarte como un analista de datos efectivo y muy hábil en una entrevista laboral. Aunque todavía no tengas ningún empleo de análisis de datos profesional en tu currículum, la experiencia y las habilidades que obtuviste en empleos previos de cualquier tipo pueden ser útiles de compartir si los presentas de la manera adecuada. </a:t>
            </a:r>
          </a:p>
          <a:p>
            <a:pPr algn="l"/>
            <a:r>
              <a:rPr lang="es-MX" b="0" i="0" dirty="0">
                <a:solidFill>
                  <a:srgbClr val="1F1F1F"/>
                </a:solidFill>
                <a:effectLst/>
                <a:latin typeface="Source Sans Pro" panose="020B0503030403020204" pitchFamily="34" charset="0"/>
              </a:rPr>
              <a:t>Para ayudarte a estar preparado, aquí hay algunas preguntas posibles que te podrían hacer en una entrevista, incluso preguntas técnicas para evaluar conocimientos prácticos específicos y preguntas que requieren que apliques tus propias experiencias personales.</a:t>
            </a:r>
          </a:p>
          <a:p>
            <a:pPr algn="l">
              <a:buNone/>
            </a:pPr>
            <a:r>
              <a:rPr lang="es-MX" b="1" i="0" dirty="0">
                <a:solidFill>
                  <a:srgbClr val="1F1F1F"/>
                </a:solidFill>
                <a:effectLst/>
                <a:latin typeface="unset"/>
              </a:rPr>
              <a:t>Preguntas técnicas</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1" dirty="0">
                <a:solidFill>
                  <a:srgbClr val="1F1F1F"/>
                </a:solidFill>
                <a:effectLst/>
                <a:latin typeface="var(--cds-font-family-source-sans-pro)"/>
              </a:rPr>
              <a:t>"¿Cuáles son tus herramientas preferidas para el análisis?"</a:t>
            </a:r>
            <a:r>
              <a:rPr lang="es-MX" b="0" i="0" dirty="0">
                <a:solidFill>
                  <a:srgbClr val="1F1F1F"/>
                </a:solidFill>
                <a:effectLst/>
                <a:latin typeface="var(--cds-font-family-source-sans-pro)"/>
              </a:rPr>
              <a:t> Aquí tienes la posibilidad de demostrar que eres un experto en el análisis de datos y que cuentas con un dominio profesional en SQL, Excel y programación en R.</a:t>
            </a:r>
          </a:p>
          <a:p>
            <a:pPr algn="l">
              <a:buFont typeface="Arial" panose="020B0604020202020204" pitchFamily="34" charset="0"/>
              <a:buChar char="•"/>
            </a:pPr>
            <a:r>
              <a:rPr lang="es-MX" b="0" i="1" dirty="0">
                <a:solidFill>
                  <a:srgbClr val="1F1F1F"/>
                </a:solidFill>
                <a:effectLst/>
                <a:latin typeface="var(--cds-font-family-source-sans-pro)"/>
              </a:rPr>
              <a:t>"¿Cómo mantienes la integridad de tus datos?" </a:t>
            </a:r>
            <a:r>
              <a:rPr lang="es-MX" b="0" i="0" dirty="0">
                <a:solidFill>
                  <a:srgbClr val="1F1F1F"/>
                </a:solidFill>
                <a:effectLst/>
                <a:latin typeface="var(--cds-font-family-source-sans-pro)"/>
              </a:rPr>
              <a:t>La confiabilidad y la exactitud son partes esenciales de un buen análisis de datos, y cualquier problema que haya con tus datos puede generar un grave impacto en las decisiones comerciales basadas en datos. Prepárate para hablar sobre los métodos que utilizas para verificar que no haya errores y para la validación.</a:t>
            </a:r>
          </a:p>
          <a:p>
            <a:pPr algn="l">
              <a:buFont typeface="Arial" panose="020B0604020202020204" pitchFamily="34" charset="0"/>
              <a:buChar char="•"/>
            </a:pPr>
            <a:r>
              <a:rPr lang="es-MX" b="0" i="1" dirty="0">
                <a:solidFill>
                  <a:srgbClr val="1F1F1F"/>
                </a:solidFill>
                <a:effectLst/>
                <a:latin typeface="var(--cds-font-family-source-sans-pro)"/>
              </a:rPr>
              <a:t>"¿Entiendes las diferentes funciones de SQL y los papeles que desempeñan?" </a:t>
            </a:r>
            <a:r>
              <a:rPr lang="es-MX" b="0" i="0" dirty="0">
                <a:solidFill>
                  <a:srgbClr val="1F1F1F"/>
                </a:solidFill>
                <a:effectLst/>
                <a:latin typeface="var(--cds-font-family-source-sans-pro)"/>
              </a:rPr>
              <a:t>Sin dudas, SQL es una de las habilidades más importantes que debes tener como analista de datos. Esta es una oportunidad para demostrar que comprendes los distintos tipos de funciones de SQL y su valor o resultado.</a:t>
            </a:r>
            <a:endParaRPr lang="es-MX" b="0" i="0" dirty="0">
              <a:solidFill>
                <a:srgbClr val="1F1F1F"/>
              </a:solidFill>
              <a:effectLst/>
              <a:latin typeface="Source Sans Pro" panose="020B0503030403020204" pitchFamily="34" charset="0"/>
            </a:endParaRPr>
          </a:p>
          <a:p>
            <a:endParaRPr lang="es-MX" dirty="0"/>
          </a:p>
        </p:txBody>
      </p:sp>
    </p:spTree>
    <p:extLst>
      <p:ext uri="{BB962C8B-B14F-4D97-AF65-F5344CB8AC3E}">
        <p14:creationId xmlns:p14="http://schemas.microsoft.com/office/powerpoint/2010/main" val="2899998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5EB23E2-7878-2AAA-D52A-37409467B284}"/>
              </a:ext>
            </a:extLst>
          </p:cNvPr>
          <p:cNvSpPr>
            <a:spLocks noGrp="1"/>
          </p:cNvSpPr>
          <p:nvPr>
            <p:ph idx="1"/>
          </p:nvPr>
        </p:nvSpPr>
        <p:spPr>
          <a:xfrm>
            <a:off x="573741" y="309282"/>
            <a:ext cx="11044518" cy="5881128"/>
          </a:xfrm>
        </p:spPr>
        <p:txBody>
          <a:bodyPr>
            <a:normAutofit fontScale="62500" lnSpcReduction="20000"/>
          </a:bodyPr>
          <a:lstStyle/>
          <a:p>
            <a:pPr algn="l">
              <a:buNone/>
            </a:pPr>
            <a:r>
              <a:rPr lang="es-MX" b="1" i="0" dirty="0">
                <a:solidFill>
                  <a:srgbClr val="1F1F1F"/>
                </a:solidFill>
                <a:effectLst/>
                <a:latin typeface="unset"/>
              </a:rPr>
              <a:t>Preguntas sobre experiencia personal</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1" dirty="0">
                <a:solidFill>
                  <a:srgbClr val="1F1F1F"/>
                </a:solidFill>
                <a:effectLst/>
                <a:latin typeface="var(--cds-font-family-source-sans-pro)"/>
              </a:rPr>
              <a:t>"¿En algún momento tomaste la iniciativa durante un proyecto, y cuál fue el resultado?"</a:t>
            </a:r>
            <a:r>
              <a:rPr lang="es-MX" b="0" i="0" dirty="0">
                <a:solidFill>
                  <a:srgbClr val="1F1F1F"/>
                </a:solidFill>
                <a:effectLst/>
                <a:latin typeface="var(--cds-font-family-source-sans-pro)"/>
              </a:rPr>
              <a:t> Esta pregunta puede tener muchas formas y palabras un poco diferentes, pero el objetivo es conocer tus capacidades de liderazgo y cómo las usaste en el pasado. </a:t>
            </a:r>
          </a:p>
          <a:p>
            <a:pPr algn="l">
              <a:buFont typeface="Arial" panose="020B0604020202020204" pitchFamily="34" charset="0"/>
              <a:buChar char="•"/>
            </a:pPr>
            <a:r>
              <a:rPr lang="es-MX" b="0" i="1" dirty="0">
                <a:solidFill>
                  <a:srgbClr val="1F1F1F"/>
                </a:solidFill>
                <a:effectLst/>
                <a:latin typeface="var(--cds-font-family-source-sans-pro)"/>
              </a:rPr>
              <a:t>"¿Cuál fue el proyecto más desafiante con el que te enfrentaste?"</a:t>
            </a:r>
            <a:r>
              <a:rPr lang="es-MX" b="0" i="0" dirty="0">
                <a:solidFill>
                  <a:srgbClr val="1F1F1F"/>
                </a:solidFill>
                <a:effectLst/>
                <a:latin typeface="var(--cds-font-family-source-sans-pro)"/>
              </a:rPr>
              <a:t> Esta pregunta busca evaluar tus habilidades para resolver problemas y tus destrezas interpersonales. Ve a la entrevista con varios ejemplos diferentes que muestren cómo manejaste con éxito un proyecto o una situación difícil en el pasado. </a:t>
            </a:r>
          </a:p>
          <a:p>
            <a:pPr algn="l">
              <a:buFont typeface="Arial" panose="020B0604020202020204" pitchFamily="34" charset="0"/>
              <a:buChar char="•"/>
            </a:pPr>
            <a:r>
              <a:rPr lang="es-MX" b="0" i="1" dirty="0">
                <a:solidFill>
                  <a:srgbClr val="1F1F1F"/>
                </a:solidFill>
                <a:effectLst/>
                <a:latin typeface="var(--cds-font-family-source-sans-pro)"/>
              </a:rPr>
              <a:t>"¿Cómo explicarías un tema complejo a un interesado que no esté familiarizado con él?"</a:t>
            </a:r>
            <a:r>
              <a:rPr lang="es-MX" b="0" i="0" dirty="0">
                <a:solidFill>
                  <a:srgbClr val="1F1F1F"/>
                </a:solidFill>
                <a:effectLst/>
                <a:latin typeface="var(--cds-font-family-source-sans-pro)"/>
              </a:rPr>
              <a:t> Esta pregunta le ayuda a tu entrevistador a hacerse una idea de tus habilidades para comunicarte de manera efectiva en circunstancias de mucha presión o delicadas.</a:t>
            </a:r>
          </a:p>
          <a:p>
            <a:pPr algn="l">
              <a:buFont typeface="Arial" panose="020B0604020202020204" pitchFamily="34" charset="0"/>
              <a:buChar char="•"/>
            </a:pPr>
            <a:r>
              <a:rPr lang="es-MX" b="0" i="1" dirty="0">
                <a:solidFill>
                  <a:srgbClr val="1F1F1F"/>
                </a:solidFill>
                <a:effectLst/>
                <a:latin typeface="var(--cds-font-family-source-sans-pro)"/>
              </a:rPr>
              <a:t>"¿De qué manera cooperas cuando las cosas no salen según lo planeado?"</a:t>
            </a:r>
            <a:r>
              <a:rPr lang="es-MX" b="0" i="0" dirty="0">
                <a:solidFill>
                  <a:srgbClr val="1F1F1F"/>
                </a:solidFill>
                <a:effectLst/>
                <a:latin typeface="var(--cds-font-family-source-sans-pro)"/>
              </a:rPr>
              <a:t> Es importante poder adaptarse, en especial cuando las cosas no salen como uno lo esperaba. Esta pregunta te brinda una gran oportunidad para que expliques cómo cooperaste con cambios inesperados y cómo te adaptaste rápidamente a diferentes cursos de acción.</a:t>
            </a:r>
          </a:p>
          <a:p>
            <a:pPr algn="l">
              <a:buNone/>
            </a:pPr>
            <a:r>
              <a:rPr lang="es-MX" b="0" i="0" dirty="0">
                <a:solidFill>
                  <a:srgbClr val="1F1F1F"/>
                </a:solidFill>
                <a:effectLst/>
                <a:latin typeface="Source Sans Pro" panose="020B0503030403020204" pitchFamily="34" charset="0"/>
              </a:rPr>
              <a:t>Intenta elaborar respuestas para cada una de estas preguntas y encontrar ejemplos adecuados para cada situación. Escribe y practica las respuestas hasta que parezcan naturales y espontáneas.  </a:t>
            </a:r>
          </a:p>
          <a:p>
            <a:pPr algn="l">
              <a:buNone/>
            </a:pPr>
            <a:r>
              <a:rPr lang="es-MX" b="1" i="0" dirty="0">
                <a:solidFill>
                  <a:srgbClr val="1F1F1F"/>
                </a:solidFill>
                <a:effectLst/>
                <a:latin typeface="unset"/>
              </a:rPr>
              <a:t>Prepárate</a:t>
            </a:r>
            <a:endParaRPr lang="es-MX" b="1" i="0" dirty="0">
              <a:solidFill>
                <a:srgbClr val="1F1F1F"/>
              </a:solidFill>
              <a:effectLst/>
              <a:latin typeface="Source Sans Pro" panose="020B0503030403020204" pitchFamily="34" charset="0"/>
            </a:endParaRPr>
          </a:p>
          <a:p>
            <a:pPr algn="l"/>
            <a:r>
              <a:rPr lang="es-MX" b="1" i="0" dirty="0">
                <a:solidFill>
                  <a:srgbClr val="00B050"/>
                </a:solidFill>
                <a:effectLst/>
                <a:latin typeface="Source Sans Pro" panose="020B0503030403020204" pitchFamily="34" charset="0"/>
              </a:rPr>
              <a:t>No hay forma de que sepas qué te preguntará tu entrevistador. Sin embargo, puede ser increíblemente útil preparar algunas respuestas pulidas y profesionales para responder preguntas comunes de entrevistas. Debes practicar para aprender a presentarte a ti mismo y tus habilidades como analista de datos de manera exitosa. Cuanto más practiques, más cómodo te sentirás durante la entrevista real, más allá de las preguntas que te hagan. </a:t>
            </a:r>
          </a:p>
          <a:p>
            <a:pPr marL="0" indent="0">
              <a:buNone/>
            </a:pPr>
            <a:endParaRPr lang="es-MX" dirty="0"/>
          </a:p>
        </p:txBody>
      </p:sp>
    </p:spTree>
    <p:extLst>
      <p:ext uri="{BB962C8B-B14F-4D97-AF65-F5344CB8AC3E}">
        <p14:creationId xmlns:p14="http://schemas.microsoft.com/office/powerpoint/2010/main" val="3979850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AD78BE-2BE3-6C46-C151-BBFFFE04B699}"/>
              </a:ext>
            </a:extLst>
          </p:cNvPr>
          <p:cNvSpPr>
            <a:spLocks noGrp="1"/>
          </p:cNvSpPr>
          <p:nvPr>
            <p:ph idx="1"/>
          </p:nvPr>
        </p:nvSpPr>
        <p:spPr>
          <a:xfrm>
            <a:off x="219636" y="211978"/>
            <a:ext cx="11559988" cy="6309846"/>
          </a:xfrm>
        </p:spPr>
        <p:txBody>
          <a:bodyPr>
            <a:normAutofit fontScale="77500" lnSpcReduction="20000"/>
          </a:bodyPr>
          <a:lstStyle/>
          <a:p>
            <a:pPr algn="l">
              <a:buNone/>
            </a:pPr>
            <a:r>
              <a:rPr lang="es-MX" b="1" i="0" dirty="0">
                <a:solidFill>
                  <a:srgbClr val="1F1F1F"/>
                </a:solidFill>
                <a:effectLst/>
                <a:latin typeface="Source Sans Pro" panose="020B0503030403020204" pitchFamily="34" charset="0"/>
              </a:rPr>
              <a:t>Los mejores consejos para tener éxito en entrevistas</a:t>
            </a:r>
          </a:p>
          <a:p>
            <a:pPr algn="l">
              <a:buNone/>
            </a:pPr>
            <a:r>
              <a:rPr lang="es-MX" b="1" i="0" dirty="0">
                <a:solidFill>
                  <a:srgbClr val="1F1F1F"/>
                </a:solidFill>
                <a:effectLst/>
                <a:latin typeface="unset"/>
              </a:rPr>
              <a:t>Consejo 1: Busca conexiones entre la oferta de trabajo y tu currículum</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Primero, vuelve a </a:t>
            </a:r>
            <a:r>
              <a:rPr lang="es-MX" b="0" i="0" dirty="0">
                <a:solidFill>
                  <a:srgbClr val="00B050"/>
                </a:solidFill>
                <a:effectLst/>
                <a:latin typeface="var(--cds-font-family-source-sans-pro)"/>
              </a:rPr>
              <a:t>leer tu currículum y la descripción del trabajo para ayudarte a trazar paralelismos entre los dos.</a:t>
            </a:r>
            <a:r>
              <a:rPr lang="es-MX" b="0" i="0" dirty="0">
                <a:solidFill>
                  <a:srgbClr val="1F1F1F"/>
                </a:solidFill>
                <a:effectLst/>
                <a:latin typeface="var(--cds-font-family-source-sans-pro)"/>
              </a:rPr>
              <a:t> ¿Dónde se conectan? Luego, durante la entrevista, </a:t>
            </a:r>
            <a:r>
              <a:rPr lang="es-MX" b="0" i="0" dirty="0">
                <a:solidFill>
                  <a:srgbClr val="00B050"/>
                </a:solidFill>
                <a:effectLst/>
                <a:latin typeface="var(--cds-font-family-source-sans-pro)"/>
              </a:rPr>
              <a:t>incluye palabras clave o frases específicas sobre la descripción del trabajo que coincidan con las habilidades que posees o los logros que conseguiste anteriormente en tu carrera.</a:t>
            </a:r>
          </a:p>
          <a:p>
            <a:pPr algn="l">
              <a:buNone/>
            </a:pPr>
            <a:r>
              <a:rPr lang="es-MX" b="1" i="0" dirty="0">
                <a:solidFill>
                  <a:srgbClr val="1F1F1F"/>
                </a:solidFill>
                <a:effectLst/>
                <a:latin typeface="unset"/>
              </a:rPr>
              <a:t>Consejo 2: Enfócate en los datos</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Cuando empieces a pensar en las cosas que quieres destacar en tu entrevista, recuerda incluir </a:t>
            </a:r>
            <a:r>
              <a:rPr lang="es-MX" b="0" i="1" dirty="0">
                <a:solidFill>
                  <a:srgbClr val="1F1F1F"/>
                </a:solidFill>
                <a:effectLst/>
                <a:latin typeface="var(--cds-font-family-source-sans-pro)"/>
              </a:rPr>
              <a:t>datos</a:t>
            </a:r>
            <a:r>
              <a:rPr lang="es-MX" b="0" i="0" dirty="0">
                <a:solidFill>
                  <a:srgbClr val="1F1F1F"/>
                </a:solidFill>
                <a:effectLst/>
                <a:latin typeface="var(--cds-font-family-source-sans-pro)"/>
              </a:rPr>
              <a:t>. Esto ayuda a tu entrevistador a comprender no solo tus logros generales, sino también el gran impacto que causaste. </a:t>
            </a:r>
            <a:r>
              <a:rPr lang="es-MX" b="0" i="0" dirty="0">
                <a:solidFill>
                  <a:srgbClr val="00B050"/>
                </a:solidFill>
                <a:effectLst/>
                <a:latin typeface="var(--cds-font-family-source-sans-pro)"/>
              </a:rPr>
              <a:t>¿Qué datos puedes proporcionar que cuenten la historia de tu experiencia en términos de las necesidades de este puesto</a:t>
            </a:r>
            <a:r>
              <a:rPr lang="es-MX" b="0" i="0" dirty="0">
                <a:solidFill>
                  <a:srgbClr val="1F1F1F"/>
                </a:solidFill>
                <a:effectLst/>
                <a:latin typeface="var(--cds-font-family-source-sans-pro)"/>
              </a:rPr>
              <a:t>? La "ecuación" que sugerimos incluir se parece a lo siguiente: </a:t>
            </a:r>
            <a:r>
              <a:rPr lang="es-MX" b="0" i="1" dirty="0">
                <a:solidFill>
                  <a:srgbClr val="00B050"/>
                </a:solidFill>
                <a:effectLst/>
                <a:latin typeface="var(--cds-font-family-source-sans-pro)"/>
              </a:rPr>
              <a:t>Logré X según la medición que realizó Y mediante Z</a:t>
            </a:r>
            <a:r>
              <a:rPr lang="es-MX" b="0" i="1" dirty="0">
                <a:solidFill>
                  <a:srgbClr val="1F1F1F"/>
                </a:solidFill>
                <a:effectLst/>
                <a:latin typeface="var(--cds-font-family-source-sans-pro)"/>
              </a:rPr>
              <a:t>.</a:t>
            </a:r>
            <a:r>
              <a:rPr lang="es-MX" b="0" i="0" dirty="0">
                <a:solidFill>
                  <a:srgbClr val="1F1F1F"/>
                </a:solidFill>
                <a:effectLst/>
                <a:latin typeface="var(--cds-font-family-source-sans-pro)"/>
              </a:rPr>
              <a:t> Aquí hay un ejemplo: "Aumenté la satisfacción del cliente en un 22% en tres meses con el diseño de un nuevo proceso de incorporación digital".</a:t>
            </a:r>
          </a:p>
          <a:p>
            <a:pPr algn="l">
              <a:buNone/>
            </a:pPr>
            <a:r>
              <a:rPr lang="es-MX" b="0" i="0" dirty="0">
                <a:solidFill>
                  <a:srgbClr val="1F1F1F"/>
                </a:solidFill>
                <a:effectLst/>
                <a:latin typeface="var(--cds-font-family-source-sans-pro)"/>
              </a:rPr>
              <a:t>Logré X: aumenté la satisfacción del cliente </a:t>
            </a:r>
          </a:p>
          <a:p>
            <a:pPr algn="l">
              <a:buNone/>
            </a:pPr>
            <a:r>
              <a:rPr lang="es-MX" b="0" i="0" dirty="0">
                <a:solidFill>
                  <a:srgbClr val="1F1F1F"/>
                </a:solidFill>
                <a:effectLst/>
                <a:latin typeface="var(--cds-font-family-source-sans-pro)"/>
              </a:rPr>
              <a:t>según la medición que realizó Y: en un 22% en tres meses </a:t>
            </a:r>
          </a:p>
          <a:p>
            <a:pPr algn="l">
              <a:buNone/>
            </a:pPr>
            <a:r>
              <a:rPr lang="es-MX" b="0" i="0" dirty="0">
                <a:solidFill>
                  <a:srgbClr val="1F1F1F"/>
                </a:solidFill>
                <a:effectLst/>
                <a:latin typeface="var(--cds-font-family-source-sans-pro)"/>
              </a:rPr>
              <a:t>mediante Z: con el diseño de un nuevo proceso de incorporación digital</a:t>
            </a:r>
          </a:p>
          <a:p>
            <a:pPr algn="l"/>
            <a:r>
              <a:rPr lang="es-MX" b="0" i="0" dirty="0">
                <a:solidFill>
                  <a:srgbClr val="1F1F1F"/>
                </a:solidFill>
                <a:effectLst/>
                <a:latin typeface="var(--cds-font-family-source-sans-pro)"/>
              </a:rPr>
              <a:t>Si no tienes acceso a este tipo de datos de un puesto anterior, </a:t>
            </a:r>
            <a:r>
              <a:rPr lang="es-MX" b="0" i="0" dirty="0">
                <a:solidFill>
                  <a:srgbClr val="00B050"/>
                </a:solidFill>
                <a:effectLst/>
                <a:latin typeface="var(--cds-font-family-source-sans-pro)"/>
              </a:rPr>
              <a:t>aún puedes indicar el alcance de tus responsabilidades y fortalecer el lenguaje que uses cuando describas tus responsabilidades con palabras de acción como </a:t>
            </a:r>
            <a:r>
              <a:rPr lang="es-MX" b="0" i="1" dirty="0">
                <a:solidFill>
                  <a:srgbClr val="00B050"/>
                </a:solidFill>
                <a:effectLst/>
                <a:latin typeface="var(--cds-font-family-source-sans-pro)"/>
              </a:rPr>
              <a:t>proporcionado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creado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desarrollado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apoyado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implementado</a:t>
            </a:r>
            <a:r>
              <a:rPr lang="es-MX" b="0" i="0" dirty="0">
                <a:solidFill>
                  <a:srgbClr val="00B050"/>
                </a:solidFill>
                <a:effectLst/>
                <a:latin typeface="var(--cds-font-family-source-sans-pro)"/>
              </a:rPr>
              <a:t> y </a:t>
            </a:r>
            <a:r>
              <a:rPr lang="es-MX" b="0" i="1" dirty="0">
                <a:solidFill>
                  <a:srgbClr val="00B050"/>
                </a:solidFill>
                <a:effectLst/>
                <a:latin typeface="var(--cds-font-family-source-sans-pro)"/>
              </a:rPr>
              <a:t>generado.</a:t>
            </a:r>
            <a:r>
              <a:rPr lang="es-MX" b="0" i="0" dirty="0">
                <a:solidFill>
                  <a:srgbClr val="1F1F1F"/>
                </a:solidFill>
                <a:effectLst/>
                <a:latin typeface="var(--cds-font-family-source-sans-pro)"/>
              </a:rPr>
              <a:t> Por ejemplo: "Implementé un nuevo sistema de programación que hizo que el 95% del equipo cumpliera con los plazos". </a:t>
            </a:r>
          </a:p>
          <a:p>
            <a:pPr marL="0" indent="0">
              <a:buNone/>
            </a:pPr>
            <a:endParaRPr lang="es-MX" dirty="0"/>
          </a:p>
        </p:txBody>
      </p:sp>
    </p:spTree>
    <p:extLst>
      <p:ext uri="{BB962C8B-B14F-4D97-AF65-F5344CB8AC3E}">
        <p14:creationId xmlns:p14="http://schemas.microsoft.com/office/powerpoint/2010/main" val="4044943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091104-083B-F316-6F17-5CB898A4EA59}"/>
              </a:ext>
            </a:extLst>
          </p:cNvPr>
          <p:cNvSpPr>
            <a:spLocks noGrp="1"/>
          </p:cNvSpPr>
          <p:nvPr>
            <p:ph idx="1"/>
          </p:nvPr>
        </p:nvSpPr>
        <p:spPr>
          <a:xfrm>
            <a:off x="448235" y="252318"/>
            <a:ext cx="11143130" cy="6121587"/>
          </a:xfrm>
        </p:spPr>
        <p:txBody>
          <a:bodyPr>
            <a:normAutofit fontScale="85000" lnSpcReduction="20000"/>
          </a:bodyPr>
          <a:lstStyle/>
          <a:p>
            <a:pPr algn="l">
              <a:buNone/>
            </a:pPr>
            <a:r>
              <a:rPr lang="es-MX" b="1" i="0" dirty="0">
                <a:solidFill>
                  <a:srgbClr val="1F1F1F"/>
                </a:solidFill>
                <a:effectLst/>
                <a:latin typeface="unset"/>
              </a:rPr>
              <a:t>Consejo 3: Analiza las experiencias laborales pasadas</a:t>
            </a:r>
            <a:endParaRPr lang="es-MX" b="1" i="0" dirty="0">
              <a:solidFill>
                <a:srgbClr val="1F1F1F"/>
              </a:solidFill>
              <a:effectLst/>
              <a:latin typeface="Source Sans Pro" panose="020B0503030403020204" pitchFamily="34" charset="0"/>
            </a:endParaRPr>
          </a:p>
          <a:p>
            <a:pPr algn="l">
              <a:buNone/>
            </a:pPr>
            <a:r>
              <a:rPr lang="es-MX" b="0" i="0" dirty="0">
                <a:solidFill>
                  <a:srgbClr val="00B050"/>
                </a:solidFill>
                <a:effectLst/>
                <a:latin typeface="Source Sans Pro" panose="020B0503030403020204" pitchFamily="34" charset="0"/>
              </a:rPr>
              <a:t>Revisa tu historial laboral</a:t>
            </a:r>
            <a:r>
              <a:rPr lang="es-MX" b="0" i="0" dirty="0">
                <a:solidFill>
                  <a:srgbClr val="1F1F1F"/>
                </a:solidFill>
                <a:effectLst/>
                <a:latin typeface="Source Sans Pro" panose="020B0503030403020204" pitchFamily="34" charset="0"/>
              </a:rPr>
              <a:t>. Eso puede parecer algo para lo que no necesitas prepararte, pero la mayoría de nosotros ha hecho más de lo que piensa y es fácil olvidar algunos de nuestros propios logros (así como las lecciones que aprendimos de nuestros errores). </a:t>
            </a:r>
          </a:p>
          <a:p>
            <a:pPr algn="l"/>
            <a:r>
              <a:rPr lang="es-MX" b="0" i="0" dirty="0">
                <a:solidFill>
                  <a:srgbClr val="1F1F1F"/>
                </a:solidFill>
                <a:effectLst/>
                <a:latin typeface="Source Sans Pro" panose="020B0503030403020204" pitchFamily="34" charset="0"/>
              </a:rPr>
              <a:t>Piensa en ejemplos de las veces que lograste algo para estar preparado para responder preguntas como "Cuéntame sobre un momento en que..." o "¿Cómo abordarías esta situación...?".</a:t>
            </a:r>
          </a:p>
          <a:p>
            <a:pPr algn="l"/>
            <a:endParaRPr lang="es-MX" b="0" i="0" dirty="0">
              <a:solidFill>
                <a:srgbClr val="1F1F1F"/>
              </a:solidFill>
              <a:effectLst/>
              <a:latin typeface="Source Sans Pro" panose="020B0503030403020204" pitchFamily="34" charset="0"/>
            </a:endParaRPr>
          </a:p>
          <a:p>
            <a:pPr algn="l">
              <a:buNone/>
            </a:pPr>
            <a:r>
              <a:rPr lang="es-MX" b="1" i="0" dirty="0">
                <a:solidFill>
                  <a:srgbClr val="1F1F1F"/>
                </a:solidFill>
                <a:effectLst/>
                <a:latin typeface="unset"/>
              </a:rPr>
              <a:t>Consejo 4: Prepárate para hacer preguntas</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Luego, ve a la entrevista con tus propias preguntas, como </a:t>
            </a:r>
            <a:r>
              <a:rPr lang="es-MX" b="0" i="0" dirty="0">
                <a:solidFill>
                  <a:srgbClr val="00B050"/>
                </a:solidFill>
                <a:effectLst/>
                <a:latin typeface="Source Sans Pro" panose="020B0503030403020204" pitchFamily="34" charset="0"/>
              </a:rPr>
              <a:t>"¿Cuáles son algunos proyectos futuros en los que trabajaría?, ¿En qué objetivos actuales se centra la empresa?, ¿Puedes hablarme del equipo con el que trabajaré?". </a:t>
            </a:r>
            <a:r>
              <a:rPr lang="es-MX" b="0" i="0" dirty="0">
                <a:solidFill>
                  <a:srgbClr val="1F1F1F"/>
                </a:solidFill>
                <a:effectLst/>
                <a:latin typeface="Source Sans Pro" panose="020B0503030403020204" pitchFamily="34" charset="0"/>
              </a:rPr>
              <a:t>Esto no solo demuestra que te importa entender la empresa y el puesto al que te postulas, sino que también es un testimonio de la investigación que has realizado sobre la compañía. Además, esta es tu oportunidad de entrevistarlos también. </a:t>
            </a:r>
          </a:p>
          <a:p>
            <a:pPr algn="l"/>
            <a:r>
              <a:rPr lang="es-MX" b="0" i="0" dirty="0">
                <a:solidFill>
                  <a:srgbClr val="1F1F1F"/>
                </a:solidFill>
                <a:effectLst/>
                <a:latin typeface="Source Sans Pro" panose="020B0503030403020204" pitchFamily="34" charset="0"/>
              </a:rPr>
              <a:t>Este tipo de preparación te ayudará a </a:t>
            </a:r>
            <a:r>
              <a:rPr lang="es-MX" b="0" i="0" dirty="0">
                <a:solidFill>
                  <a:srgbClr val="00B050"/>
                </a:solidFill>
                <a:effectLst/>
                <a:latin typeface="Source Sans Pro" panose="020B0503030403020204" pitchFamily="34" charset="0"/>
              </a:rPr>
              <a:t>sentirte seguro y preparado para hablar sobre ti y sobre el puesto. Te permitirá explorar a fondo tu experiencia, el puesto y tus aspiraciones laborales, ¡y conectar realmente con tu empleador! </a:t>
            </a:r>
          </a:p>
        </p:txBody>
      </p:sp>
    </p:spTree>
    <p:extLst>
      <p:ext uri="{BB962C8B-B14F-4D97-AF65-F5344CB8AC3E}">
        <p14:creationId xmlns:p14="http://schemas.microsoft.com/office/powerpoint/2010/main" val="3629893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C38468-6E4F-E87D-0488-9C3403B4913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DF27285-DBF2-B8CE-04AA-875EB133919F}"/>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3909177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67DC1-7C3F-D013-BEA3-3D0B2D8789B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EE9276D-EFA6-9E59-932C-22DDFB8A358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A02AFD9-4200-9BAB-13B7-684573CE7A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09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C9030-42B7-B168-8F69-131A166F123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050AA09-F6CF-AA6F-C81C-EC89A55A0C0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E2EC1EE-6122-EDAA-7A50-DCC6BE6B956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938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30BED-0C98-F3CC-2DF1-F4F482D3606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B673D5-DDA6-E312-F4A3-390C96DE0C7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BB898F7-DBA6-BFF8-F54B-0FCF68C3CD30}"/>
              </a:ext>
            </a:extLst>
          </p:cNvPr>
          <p:cNvPicPr>
            <a:picLocks noChangeAspect="1"/>
          </p:cNvPicPr>
          <p:nvPr/>
        </p:nvPicPr>
        <p:blipFill>
          <a:blip r:embed="rId2"/>
          <a:stretch>
            <a:fillRect/>
          </a:stretch>
        </p:blipFill>
        <p:spPr>
          <a:xfrm>
            <a:off x="303991" y="75732"/>
            <a:ext cx="11584017" cy="6706536"/>
          </a:xfrm>
          <a:prstGeom prst="rect">
            <a:avLst/>
          </a:prstGeom>
        </p:spPr>
      </p:pic>
    </p:spTree>
    <p:extLst>
      <p:ext uri="{BB962C8B-B14F-4D97-AF65-F5344CB8AC3E}">
        <p14:creationId xmlns:p14="http://schemas.microsoft.com/office/powerpoint/2010/main" val="413422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65F67-55A2-C0A8-8689-527E4E1BE91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418693C-3CFD-589F-8461-C707E73CE86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E5838B2-846E-EC6C-2464-B63C3348053F}"/>
              </a:ext>
            </a:extLst>
          </p:cNvPr>
          <p:cNvPicPr>
            <a:picLocks noChangeAspect="1"/>
          </p:cNvPicPr>
          <p:nvPr/>
        </p:nvPicPr>
        <p:blipFill>
          <a:blip r:embed="rId2"/>
          <a:stretch>
            <a:fillRect/>
          </a:stretch>
        </p:blipFill>
        <p:spPr>
          <a:xfrm>
            <a:off x="261123" y="23337"/>
            <a:ext cx="11669754" cy="6811326"/>
          </a:xfrm>
          <a:prstGeom prst="rect">
            <a:avLst/>
          </a:prstGeom>
        </p:spPr>
      </p:pic>
    </p:spTree>
    <p:extLst>
      <p:ext uri="{BB962C8B-B14F-4D97-AF65-F5344CB8AC3E}">
        <p14:creationId xmlns:p14="http://schemas.microsoft.com/office/powerpoint/2010/main" val="276201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57434-80C0-B1E2-2CDA-0F6C434895B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39967E0-D44A-3E69-E8DC-50534BF922C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8418CF9-D174-982F-3567-95C2E1B5374B}"/>
              </a:ext>
            </a:extLst>
          </p:cNvPr>
          <p:cNvPicPr>
            <a:picLocks noChangeAspect="1"/>
          </p:cNvPicPr>
          <p:nvPr/>
        </p:nvPicPr>
        <p:blipFill>
          <a:blip r:embed="rId2"/>
          <a:stretch>
            <a:fillRect/>
          </a:stretch>
        </p:blipFill>
        <p:spPr>
          <a:xfrm>
            <a:off x="261123" y="42390"/>
            <a:ext cx="11669754" cy="6773220"/>
          </a:xfrm>
          <a:prstGeom prst="rect">
            <a:avLst/>
          </a:prstGeom>
        </p:spPr>
      </p:pic>
    </p:spTree>
    <p:extLst>
      <p:ext uri="{BB962C8B-B14F-4D97-AF65-F5344CB8AC3E}">
        <p14:creationId xmlns:p14="http://schemas.microsoft.com/office/powerpoint/2010/main" val="11186372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1963</TotalTime>
  <Words>5398</Words>
  <Application>Microsoft Office PowerPoint</Application>
  <PresentationFormat>Panorámica</PresentationFormat>
  <Paragraphs>181</Paragraphs>
  <Slides>45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Aptos</vt:lpstr>
      <vt:lpstr>Aptos Display</vt:lpstr>
      <vt:lpstr>Arial</vt:lpstr>
      <vt:lpstr>Source Sans Pro</vt:lpstr>
      <vt:lpstr>unset</vt:lpstr>
      <vt:lpstr>var(--cds-font-family-source-sans-pro)</vt:lpstr>
      <vt:lpstr>Tema de Office</vt:lpstr>
      <vt:lpstr>Proyecto final del curso de análisis computacional de datos de Google:  Caso práctico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84</cp:revision>
  <dcterms:created xsi:type="dcterms:W3CDTF">2025-03-10T04:59:10Z</dcterms:created>
  <dcterms:modified xsi:type="dcterms:W3CDTF">2025-04-02T04:18:03Z</dcterms:modified>
</cp:coreProperties>
</file>